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"/>
  </p:notesMasterIdLst>
  <p:sldIdLst>
    <p:sldId id="277" r:id="rId2"/>
    <p:sldId id="281" r:id="rId3"/>
    <p:sldId id="287" r:id="rId4"/>
    <p:sldId id="284" r:id="rId5"/>
    <p:sldId id="288" r:id="rId6"/>
    <p:sldId id="279" r:id="rId7"/>
    <p:sldId id="280" r:id="rId8"/>
    <p:sldId id="285" r:id="rId9"/>
    <p:sldId id="289" r:id="rId10"/>
    <p:sldId id="28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6790"/>
    <a:srgbClr val="4D5D7D"/>
    <a:srgbClr val="3C618E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0"/>
  </p:normalViewPr>
  <p:slideViewPr>
    <p:cSldViewPr>
      <p:cViewPr>
        <p:scale>
          <a:sx n="50" d="100"/>
          <a:sy n="50" d="100"/>
        </p:scale>
        <p:origin x="-3384" y="-14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792815043342809E-4"/>
          <c:y val="0.15634651705366073"/>
          <c:w val="0.64909098419263955"/>
          <c:h val="0.7686766285227568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Для предоставления услуги необходимы документы</c:v>
                </c:pt>
              </c:strCache>
            </c:strRef>
          </c:tx>
          <c:explosion val="25"/>
          <c:dPt>
            <c:idx val="0"/>
            <c:bubble3D val="0"/>
            <c:explosion val="4"/>
          </c:dPt>
          <c:dLbls>
            <c:dLbl>
              <c:idx val="0"/>
              <c:layout>
                <c:manualLayout>
                  <c:x val="-0.15662148650149998"/>
                  <c:y val="-8.2433433322223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808283884886484"/>
                  <c:y val="6.9153118789270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находящиеся в распоряжении ФОИВ</c:v>
                </c:pt>
                <c:pt idx="1">
                  <c:v>находящиеся в распоряжении РОИВ и ОМСУ</c:v>
                </c:pt>
                <c:pt idx="2">
                  <c:v>документы личного хранения (кроме паспорта)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0.12</c:v>
                </c:pt>
                <c:pt idx="2">
                  <c:v>0.42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624303362333688"/>
          <c:y val="0.15486982927822834"/>
          <c:w val="0.42800372608171744"/>
          <c:h val="0.77783980792257656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A8B4A8C-7C5F-48BE-8437-A19ACFE7CA25}" type="datetimeFigureOut">
              <a:rPr lang="ru-RU"/>
              <a:pPr>
                <a:defRPr/>
              </a:pPr>
              <a:t>23.05.2013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3B63A3-B1C1-4B2B-B355-B71C30FB80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463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3B63A3-B1C1-4B2B-B355-B71C30FB80F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3B63A3-B1C1-4B2B-B355-B71C30FB80FF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3B63A3-B1C1-4B2B-B355-B71C30FB80FF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3B63A3-B1C1-4B2B-B355-B71C30FB80FF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3B63A3-B1C1-4B2B-B355-B71C30FB80FF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3B63A3-B1C1-4B2B-B355-B71C30FB80FF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3B63A3-B1C1-4B2B-B355-B71C30FB80F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3B63A3-B1C1-4B2B-B355-B71C30FB80FF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F5ED13-CA30-4285-B234-EF6E532E2D34}" type="datetimeFigureOut">
              <a:rPr lang="ru-RU" smtClean="0"/>
              <a:pPr>
                <a:defRPr/>
              </a:pPr>
              <a:t>23.05.2013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35818B-7F4D-4A42-8C91-441367511E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4CEFF1-99E6-4BDA-A675-6D216F011213}" type="datetimeFigureOut">
              <a:rPr lang="ru-RU" smtClean="0"/>
              <a:pPr>
                <a:defRPr/>
              </a:pPr>
              <a:t>23.05.2013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D46A5E-BD6E-490A-A28B-0907D2C2C51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DE3651-2433-4BA4-AB4C-467153BD05A6}" type="datetimeFigureOut">
              <a:rPr lang="ru-RU" smtClean="0"/>
              <a:pPr>
                <a:defRPr/>
              </a:pPr>
              <a:t>23.05.2013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47869-44F3-45A6-A4F7-6B77E5EAC3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24B29C-01E5-45BB-939B-AEE32DC67724}" type="datetimeFigureOut">
              <a:rPr lang="ru-RU" smtClean="0"/>
              <a:pPr>
                <a:defRPr/>
              </a:pPr>
              <a:t>23.05.2013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A8FE7-443D-4F0C-A67A-1BEAF5C13B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979FA4-E6F3-4C8B-8DDA-6EC8F5C2B95E}" type="datetimeFigureOut">
              <a:rPr lang="ru-RU" smtClean="0"/>
              <a:pPr>
                <a:defRPr/>
              </a:pPr>
              <a:t>23.05.2013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64062-F056-42E2-B5CF-D46FC62D34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D15DE4-C780-4BAE-A033-B9E1E11ED673}" type="datetimeFigureOut">
              <a:rPr lang="ru-RU" smtClean="0"/>
              <a:pPr>
                <a:defRPr/>
              </a:pPr>
              <a:t>23.05.2013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CC6699-8190-4A65-8DC4-EA6BD71CB0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2B66DA-309B-4544-9D1C-C1B0705B967E}" type="datetimeFigureOut">
              <a:rPr lang="ru-RU" smtClean="0"/>
              <a:pPr>
                <a:defRPr/>
              </a:pPr>
              <a:t>23.05.2013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6235E-FF94-4951-ABBC-2780556CF1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FD8F92-7279-4F23-88CF-3575DA6A84CE}" type="datetimeFigureOut">
              <a:rPr lang="ru-RU" smtClean="0"/>
              <a:pPr>
                <a:defRPr/>
              </a:pPr>
              <a:t>23.05.2013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0DBD0F-FF63-4A1E-BD2B-CA3A41F71F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56266E-99C8-4DA9-8FCB-B35BD8E3A137}" type="datetimeFigureOut">
              <a:rPr lang="ru-RU" smtClean="0"/>
              <a:pPr>
                <a:defRPr/>
              </a:pPr>
              <a:t>23.05.2013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763AC3-7F08-4372-AE62-B5403978EF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7AEC1B-DE38-43F0-879F-7DE5C9425F2A}" type="datetimeFigureOut">
              <a:rPr lang="ru-RU" smtClean="0"/>
              <a:pPr>
                <a:defRPr/>
              </a:pPr>
              <a:t>23.05.2013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246EF-E422-488B-8D88-3968D46AF9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EF9D99-ED55-47D8-920F-7D229522DF38}" type="datetimeFigureOut">
              <a:rPr lang="ru-RU" smtClean="0"/>
              <a:pPr>
                <a:defRPr/>
              </a:pPr>
              <a:t>23.05.2013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6F5E2-24A5-4BB4-84BD-6898A5CDA1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42852D9-D412-42D1-96E3-EFB9A8117E93}" type="datetimeFigureOut">
              <a:rPr lang="ru-RU" smtClean="0"/>
              <a:pPr>
                <a:defRPr/>
              </a:pPr>
              <a:t>23.05.2013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865B34B-C00A-44A6-9C01-F1A086A776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79512" y="1340767"/>
            <a:ext cx="8784976" cy="23762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234742" y="4141529"/>
            <a:ext cx="32976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Лизин Сергей Николаевич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Генеральный директор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ЗАО «Эволента»</a:t>
            </a:r>
            <a:endParaRPr lang="ru-RU" sz="200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1459937"/>
            <a:ext cx="8740533" cy="21130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ru-RU" sz="2800" dirty="0"/>
              <a:t>Предоставление государственных и муниципальных услуг в электронном виде в условиях необходимости предоставления документов личного хранения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79512" y="1340767"/>
            <a:ext cx="8784976" cy="23762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61248"/>
            <a:ext cx="2345441" cy="75537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39552" y="4005064"/>
            <a:ext cx="31975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Лизин Сергей Николаевич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Генеральный директор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ЗАО «Эволента»</a:t>
            </a: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lsn@evolenta.ru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1733" y="1700808"/>
            <a:ext cx="8740533" cy="14957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ru-RU" sz="28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Благодарю за внимание!</a:t>
            </a:r>
            <a:endParaRPr lang="en-US" sz="2800" b="1" i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2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 eaLnBrk="1" hangingPunct="1">
              <a:lnSpc>
                <a:spcPct val="120000"/>
              </a:lnSpc>
              <a:defRPr/>
            </a:pP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2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 eaLnBrk="1" hangingPunct="1">
              <a:lnSpc>
                <a:spcPct val="120000"/>
              </a:lnSpc>
              <a:defRPr/>
            </a:pPr>
            <a:r>
              <a:rPr lang="ru-RU" sz="28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Вопросы?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user\Рабочий стол\ПРЕЗА-ГОСИНФОРМ\e450ae55f3e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0108"/>
            <a:ext cx="3286116" cy="3909676"/>
          </a:xfrm>
          <a:prstGeom prst="rect">
            <a:avLst/>
          </a:prstGeom>
          <a:noFill/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260648"/>
            <a:ext cx="9144000" cy="584200"/>
          </a:xfrm>
          <a:prstGeom prst="rect">
            <a:avLst/>
          </a:prstGeom>
          <a:noFill/>
        </p:spPr>
        <p:txBody>
          <a:bodyPr anchor="ctr"/>
          <a:lstStyle>
            <a:lvl1pPr indent="8953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Проблема личных документов при переводе государственных</a:t>
            </a:r>
          </a:p>
          <a:p>
            <a:pPr indent="0"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и муниципальных услуг в электронный вид</a:t>
            </a:r>
          </a:p>
        </p:txBody>
      </p:sp>
      <p:sp>
        <p:nvSpPr>
          <p:cNvPr id="20" name="Прямоугольник 7"/>
          <p:cNvSpPr>
            <a:spLocks noChangeArrowheads="1"/>
          </p:cNvSpPr>
          <p:nvPr/>
        </p:nvSpPr>
        <p:spPr bwMode="auto">
          <a:xfrm>
            <a:off x="4000174" y="2492896"/>
            <a:ext cx="48199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 smtClean="0"/>
              <a:t>Остаются документы личного хранения, которые заявитель должен предоставлять лично. </a:t>
            </a:r>
          </a:p>
          <a:p>
            <a:endParaRPr lang="ru-RU" sz="1600" dirty="0" smtClean="0"/>
          </a:p>
          <a:p>
            <a:r>
              <a:rPr lang="ru-RU" sz="1600" dirty="0" smtClean="0"/>
              <a:t>В итоге личное присутствие заявителя остается обязательным условием для получения услуги.</a:t>
            </a:r>
          </a:p>
        </p:txBody>
      </p:sp>
      <p:pic>
        <p:nvPicPr>
          <p:cNvPr id="25" name="Picture 4" descr="C:\Users\Катя\Desktop\САУЛЕ\9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-36512" y="4357694"/>
            <a:ext cx="9143928" cy="2500306"/>
          </a:xfrm>
          <a:prstGeom prst="rect">
            <a:avLst/>
          </a:prstGeom>
          <a:noFill/>
        </p:spPr>
      </p:pic>
      <p:sp>
        <p:nvSpPr>
          <p:cNvPr id="26" name="Прямоугольник 6"/>
          <p:cNvSpPr>
            <a:spLocks noChangeArrowheads="1"/>
          </p:cNvSpPr>
          <p:nvPr/>
        </p:nvSpPr>
        <p:spPr bwMode="auto">
          <a:xfrm>
            <a:off x="331840" y="4827828"/>
            <a:ext cx="8848672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endParaRPr lang="ru-RU" sz="1400" b="1" dirty="0" smtClean="0"/>
          </a:p>
          <a:p>
            <a:pPr lvl="1"/>
            <a:r>
              <a:rPr lang="ru-RU" sz="1400" b="1" dirty="0" smtClean="0"/>
              <a:t>Сейчас заявитель через портал</a:t>
            </a:r>
            <a:r>
              <a:rPr lang="en-US" sz="1400" b="1" dirty="0" smtClean="0"/>
              <a:t> gosuslugi.ru</a:t>
            </a:r>
            <a:r>
              <a:rPr lang="ru-RU" sz="1400" b="1" dirty="0" smtClean="0"/>
              <a:t> может приложить скан-копии документов личного хранения и попытаться получить услугу без присутствия в органах власти.</a:t>
            </a:r>
          </a:p>
          <a:p>
            <a:pPr lvl="2"/>
            <a:endParaRPr lang="ru-RU" sz="1400" dirty="0" smtClean="0"/>
          </a:p>
          <a:p>
            <a:pPr lvl="2"/>
            <a:r>
              <a:rPr lang="ru-RU" sz="1400" b="1" dirty="0" smtClean="0"/>
              <a:t>Такие документы имеют сомнительную юридическую значимость скан-копии и высокие риски подделки документа</a:t>
            </a:r>
            <a:r>
              <a:rPr lang="ru-RU" sz="1400" b="1" dirty="0"/>
              <a:t> </a:t>
            </a:r>
            <a:r>
              <a:rPr lang="ru-RU" sz="1400" b="1" dirty="0" smtClean="0"/>
              <a:t>и в большинстве случаев государственные органы не готовы принимать существенные юридические решения на их основе.</a:t>
            </a:r>
          </a:p>
        </p:txBody>
      </p:sp>
      <p:grpSp>
        <p:nvGrpSpPr>
          <p:cNvPr id="27" name="Группа 16"/>
          <p:cNvGrpSpPr>
            <a:grpSpLocks/>
          </p:cNvGrpSpPr>
          <p:nvPr/>
        </p:nvGrpSpPr>
        <p:grpSpPr bwMode="auto">
          <a:xfrm>
            <a:off x="8027988" y="4310075"/>
            <a:ext cx="1116012" cy="479429"/>
            <a:chOff x="8028051" y="4309363"/>
            <a:chExt cx="1116021" cy="479561"/>
          </a:xfrm>
        </p:grpSpPr>
        <p:sp>
          <p:nvSpPr>
            <p:cNvPr id="28" name="Равнобедренный треугольник 27"/>
            <p:cNvSpPr/>
            <p:nvPr/>
          </p:nvSpPr>
          <p:spPr>
            <a:xfrm rot="10800000">
              <a:off x="8028051" y="4309363"/>
              <a:ext cx="936633" cy="47638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8496367" y="4357004"/>
              <a:ext cx="647705" cy="4319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30" name="Группа 8"/>
          <p:cNvGrpSpPr>
            <a:grpSpLocks/>
          </p:cNvGrpSpPr>
          <p:nvPr/>
        </p:nvGrpSpPr>
        <p:grpSpPr bwMode="auto">
          <a:xfrm>
            <a:off x="3485319" y="2996952"/>
            <a:ext cx="474663" cy="504825"/>
            <a:chOff x="2483768" y="5661248"/>
            <a:chExt cx="350662" cy="373024"/>
          </a:xfrm>
        </p:grpSpPr>
        <p:pic>
          <p:nvPicPr>
            <p:cNvPr id="31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5" cstate="print">
              <a:grayscl/>
            </a:blip>
            <a:srcRect/>
            <a:stretch>
              <a:fillRect/>
            </a:stretch>
          </p:blipFill>
          <p:spPr bwMode="auto">
            <a:xfrm>
              <a:off x="2627784" y="5661248"/>
              <a:ext cx="206646" cy="373024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  <p:pic>
          <p:nvPicPr>
            <p:cNvPr id="32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5" cstate="print">
              <a:grayscl/>
            </a:blip>
            <a:srcRect/>
            <a:stretch>
              <a:fillRect/>
            </a:stretch>
          </p:blipFill>
          <p:spPr bwMode="auto">
            <a:xfrm>
              <a:off x="2483768" y="5661248"/>
              <a:ext cx="206646" cy="373024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</p:grpSp>
      <p:grpSp>
        <p:nvGrpSpPr>
          <p:cNvPr id="36" name="Группа 8"/>
          <p:cNvGrpSpPr>
            <a:grpSpLocks/>
          </p:cNvGrpSpPr>
          <p:nvPr/>
        </p:nvGrpSpPr>
        <p:grpSpPr bwMode="auto">
          <a:xfrm>
            <a:off x="136897" y="5034441"/>
            <a:ext cx="474663" cy="504825"/>
            <a:chOff x="2483768" y="5661248"/>
            <a:chExt cx="350662" cy="373024"/>
          </a:xfrm>
        </p:grpSpPr>
        <p:pic>
          <p:nvPicPr>
            <p:cNvPr id="37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5" cstate="print">
              <a:grayscl/>
            </a:blip>
            <a:srcRect/>
            <a:stretch>
              <a:fillRect/>
            </a:stretch>
          </p:blipFill>
          <p:spPr bwMode="auto">
            <a:xfrm>
              <a:off x="2627784" y="5661248"/>
              <a:ext cx="206646" cy="373024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  <p:pic>
          <p:nvPicPr>
            <p:cNvPr id="38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5" cstate="print">
              <a:grayscl/>
            </a:blip>
            <a:srcRect/>
            <a:stretch>
              <a:fillRect/>
            </a:stretch>
          </p:blipFill>
          <p:spPr bwMode="auto">
            <a:xfrm>
              <a:off x="2483768" y="5661248"/>
              <a:ext cx="206646" cy="373024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</p:grpSp>
      <p:sp>
        <p:nvSpPr>
          <p:cNvPr id="33" name="Прямоугольник 32"/>
          <p:cNvSpPr/>
          <p:nvPr/>
        </p:nvSpPr>
        <p:spPr>
          <a:xfrm>
            <a:off x="3428992" y="1124744"/>
            <a:ext cx="57150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Межведомственное взаимодействие упростило процесс предоставления государственных услуг</a:t>
            </a:r>
            <a:br>
              <a:rPr lang="ru-RU" sz="1600" b="1" dirty="0" smtClean="0"/>
            </a:br>
            <a:r>
              <a:rPr lang="ru-RU" sz="1600" b="1" dirty="0" smtClean="0"/>
              <a:t>в электронной форме.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-99233" y="5683895"/>
            <a:ext cx="128588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НО</a:t>
            </a:r>
            <a:endParaRPr lang="ru-RU" sz="4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6058" y="324520"/>
            <a:ext cx="9144000" cy="584200"/>
          </a:xfrm>
          <a:prstGeom prst="rect">
            <a:avLst/>
          </a:prstGeom>
          <a:noFill/>
        </p:spPr>
        <p:txBody>
          <a:bodyPr anchor="ctr"/>
          <a:lstStyle>
            <a:lvl1pPr indent="8953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algn="ctr"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В каком количестве услуг требуются 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документы</a:t>
            </a:r>
          </a:p>
        </p:txBody>
      </p:sp>
      <p:sp>
        <p:nvSpPr>
          <p:cNvPr id="20" name="Прямоугольник 7"/>
          <p:cNvSpPr>
            <a:spLocks noChangeArrowheads="1"/>
          </p:cNvSpPr>
          <p:nvPr/>
        </p:nvSpPr>
        <p:spPr bwMode="auto">
          <a:xfrm>
            <a:off x="1059632" y="5514910"/>
            <a:ext cx="80648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i="1" dirty="0" smtClean="0"/>
              <a:t>В 280 услугах необходимы документы, попавшие в перечень документов «личного хранения» (ч. 6 ст. 7 Закона), не считая паспорта гражданина РФ, необходимого при предоставлении абсолютного большинства услуг.</a:t>
            </a:r>
            <a:endParaRPr lang="ru-RU" sz="1600" i="1" dirty="0"/>
          </a:p>
        </p:txBody>
      </p:sp>
      <p:grpSp>
        <p:nvGrpSpPr>
          <p:cNvPr id="3" name="Группа 16"/>
          <p:cNvGrpSpPr>
            <a:grpSpLocks/>
          </p:cNvGrpSpPr>
          <p:nvPr/>
        </p:nvGrpSpPr>
        <p:grpSpPr bwMode="auto">
          <a:xfrm>
            <a:off x="8027988" y="4310075"/>
            <a:ext cx="1116012" cy="479429"/>
            <a:chOff x="8028051" y="4309363"/>
            <a:chExt cx="1116021" cy="479561"/>
          </a:xfrm>
        </p:grpSpPr>
        <p:sp>
          <p:nvSpPr>
            <p:cNvPr id="28" name="Равнобедренный треугольник 27"/>
            <p:cNvSpPr/>
            <p:nvPr/>
          </p:nvSpPr>
          <p:spPr>
            <a:xfrm rot="10800000">
              <a:off x="8028051" y="4309363"/>
              <a:ext cx="936633" cy="47638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8496367" y="4357004"/>
              <a:ext cx="647705" cy="4319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aphicFrame>
        <p:nvGraphicFramePr>
          <p:cNvPr id="24" name="Диаграмма 23"/>
          <p:cNvGraphicFramePr/>
          <p:nvPr>
            <p:extLst>
              <p:ext uri="{D42A27DB-BD31-4B8C-83A1-F6EECF244321}">
                <p14:modId xmlns:p14="http://schemas.microsoft.com/office/powerpoint/2010/main" val="650148325"/>
              </p:ext>
            </p:extLst>
          </p:nvPr>
        </p:nvGraphicFramePr>
        <p:xfrm>
          <a:off x="-180528" y="1268760"/>
          <a:ext cx="842493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" name="Прямоугольник 34"/>
          <p:cNvSpPr/>
          <p:nvPr/>
        </p:nvSpPr>
        <p:spPr>
          <a:xfrm>
            <a:off x="1413252" y="4653136"/>
            <a:ext cx="705678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 smtClean="0"/>
              <a:t>В 42% федеральных государственных услугах требуются документы личного хранения.</a:t>
            </a:r>
          </a:p>
          <a:p>
            <a:r>
              <a:rPr lang="ru-RU" sz="1600" dirty="0" smtClean="0"/>
              <a:t>Паспорт гражданина РФ требуется в большинстве услугах.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0" y="4509120"/>
            <a:ext cx="15888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42%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grpSp>
        <p:nvGrpSpPr>
          <p:cNvPr id="44" name="Группа 8"/>
          <p:cNvGrpSpPr>
            <a:grpSpLocks/>
          </p:cNvGrpSpPr>
          <p:nvPr/>
        </p:nvGrpSpPr>
        <p:grpSpPr bwMode="auto">
          <a:xfrm>
            <a:off x="471700" y="5677995"/>
            <a:ext cx="474663" cy="504825"/>
            <a:chOff x="2483768" y="5661248"/>
            <a:chExt cx="350662" cy="373024"/>
          </a:xfrm>
        </p:grpSpPr>
        <p:pic>
          <p:nvPicPr>
            <p:cNvPr id="45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grayscl/>
            </a:blip>
            <a:srcRect/>
            <a:stretch>
              <a:fillRect/>
            </a:stretch>
          </p:blipFill>
          <p:spPr bwMode="auto">
            <a:xfrm>
              <a:off x="2627784" y="5661248"/>
              <a:ext cx="206646" cy="373024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  <p:pic>
          <p:nvPicPr>
            <p:cNvPr id="46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grayscl/>
            </a:blip>
            <a:srcRect/>
            <a:stretch>
              <a:fillRect/>
            </a:stretch>
          </p:blipFill>
          <p:spPr bwMode="auto">
            <a:xfrm>
              <a:off x="2483768" y="5661248"/>
              <a:ext cx="206646" cy="373024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</p:grpSp>
    </p:spTree>
    <p:extLst>
      <p:ext uri="{BB962C8B-B14F-4D97-AF65-F5344CB8AC3E}">
        <p14:creationId xmlns:p14="http://schemas.microsoft.com/office/powerpoint/2010/main" val="163694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6" name="Picture 10" descr="C:\Documents and Settings\user\Рабочий стол\ПРЕЗА-ГОСИНФОРМ\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" y="5286387"/>
            <a:ext cx="2071702" cy="1553777"/>
          </a:xfrm>
          <a:prstGeom prst="rect">
            <a:avLst/>
          </a:prstGeom>
          <a:noFill/>
        </p:spPr>
      </p:pic>
      <p:pic>
        <p:nvPicPr>
          <p:cNvPr id="29711" name="Picture 15" descr="C:\Documents and Settings\user\Рабочий стол\ПРЕЗА-ГОСИНФОРМ\SUB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31202" y="5295342"/>
            <a:ext cx="2812798" cy="1562681"/>
          </a:xfrm>
          <a:prstGeom prst="rect">
            <a:avLst/>
          </a:prstGeom>
          <a:noFill/>
        </p:spPr>
      </p:pic>
      <p:grpSp>
        <p:nvGrpSpPr>
          <p:cNvPr id="29" name="Группа 28"/>
          <p:cNvGrpSpPr/>
          <p:nvPr/>
        </p:nvGrpSpPr>
        <p:grpSpPr>
          <a:xfrm>
            <a:off x="-32" y="642918"/>
            <a:ext cx="9144064" cy="1657350"/>
            <a:chOff x="-32" y="642918"/>
            <a:chExt cx="9144064" cy="1657350"/>
          </a:xfrm>
        </p:grpSpPr>
        <p:pic>
          <p:nvPicPr>
            <p:cNvPr id="29704" name="Picture 8" descr="C:\Documents and Settings\user\Рабочий стол\ПРЕЗА-ГОСИНФОРМ\up_pic 12.g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-32" y="642918"/>
              <a:ext cx="3810000" cy="1657350"/>
            </a:xfrm>
            <a:prstGeom prst="rect">
              <a:avLst/>
            </a:prstGeom>
            <a:noFill/>
          </p:spPr>
        </p:pic>
        <p:pic>
          <p:nvPicPr>
            <p:cNvPr id="26" name="Picture 8" descr="C:\Documents and Settings\user\Рабочий стол\ПРЕЗА-ГОСИНФОРМ\up_pic 12.g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643174" y="642918"/>
              <a:ext cx="3810000" cy="1657350"/>
            </a:xfrm>
            <a:prstGeom prst="rect">
              <a:avLst/>
            </a:prstGeom>
            <a:noFill/>
          </p:spPr>
        </p:pic>
        <p:pic>
          <p:nvPicPr>
            <p:cNvPr id="27" name="Picture 8" descr="C:\Documents and Settings\user\Рабочий стол\ПРЕЗА-ГОСИНФОРМ\up_pic 12.g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334032" y="642918"/>
              <a:ext cx="3810000" cy="1657350"/>
            </a:xfrm>
            <a:prstGeom prst="rect">
              <a:avLst/>
            </a:prstGeom>
            <a:noFill/>
          </p:spPr>
        </p:pic>
        <p:sp>
          <p:nvSpPr>
            <p:cNvPr id="28" name="Прямоугольник 27"/>
            <p:cNvSpPr/>
            <p:nvPr/>
          </p:nvSpPr>
          <p:spPr>
            <a:xfrm>
              <a:off x="5143504" y="714356"/>
              <a:ext cx="285752" cy="214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-32" y="2143116"/>
            <a:ext cx="9144001" cy="6650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-1" y="2285992"/>
            <a:ext cx="9144001" cy="30469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5786446" y="5100023"/>
            <a:ext cx="1143008" cy="47211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>
            <a:off x="4071934" y="6112932"/>
            <a:ext cx="1071570" cy="530778"/>
          </a:xfrm>
          <a:prstGeom prst="rightArrow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>
            <a:off x="4071934" y="5429264"/>
            <a:ext cx="1071570" cy="530778"/>
          </a:xfrm>
          <a:prstGeom prst="rightArrow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0" y="2233895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Электронный архив документов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личного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хранения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Архив) – электронное хранилище личных документов, а также результатов предоставления необходимых и обязательных услуг, в отношении которых обеспечена их юридическую значимость.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Архив позволяет получать доступ к документам </a:t>
            </a:r>
            <a:r>
              <a:rPr lang="ru-RU" dirty="0">
                <a:latin typeface="Arial" pitchFamily="34" charset="0"/>
                <a:cs typeface="Arial" pitchFamily="34" charset="0"/>
              </a:rPr>
              <a:t> личного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хранения заявителя в электронном виде:</a:t>
            </a:r>
          </a:p>
          <a:p>
            <a:pPr marL="216000" indent="216000">
              <a:buClr>
                <a:schemeClr val="bg1"/>
              </a:buClr>
              <a:buFont typeface="Wingdings" pitchFamily="2" charset="2"/>
              <a:buChar char="§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сотрудникам органов исполнительной власти и органов местного самоуправления, осуществляющим предоставление услуги данному заявителю;</a:t>
            </a:r>
          </a:p>
          <a:p>
            <a:pPr marL="216000" indent="216000">
              <a:buClr>
                <a:schemeClr val="bg1"/>
              </a:buClr>
              <a:buFont typeface="Wingdings" pitchFamily="2" charset="2"/>
              <a:buChar char="§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самому заявителю, получающему услугу через портал государственных и муниципальных услуг.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35819" y="251356"/>
            <a:ext cx="7182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Электронный архив документов личного хранения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2"/>
          <p:cNvSpPr>
            <a:spLocks noChangeArrowheads="1"/>
          </p:cNvSpPr>
          <p:nvPr/>
        </p:nvSpPr>
        <p:spPr bwMode="auto">
          <a:xfrm>
            <a:off x="35496" y="1196752"/>
            <a:ext cx="9036496" cy="127018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3600">
              <a:cs typeface="Arial" pitchFamily="34" charset="0"/>
            </a:endParaRPr>
          </a:p>
        </p:txBody>
      </p:sp>
      <p:sp>
        <p:nvSpPr>
          <p:cNvPr id="7" name="AutoShape 72"/>
          <p:cNvSpPr>
            <a:spLocks noChangeArrowheads="1"/>
          </p:cNvSpPr>
          <p:nvPr/>
        </p:nvSpPr>
        <p:spPr bwMode="auto">
          <a:xfrm>
            <a:off x="72008" y="2878900"/>
            <a:ext cx="8999984" cy="127018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3600">
              <a:cs typeface="Arial" pitchFamily="34" charset="0"/>
            </a:endParaRPr>
          </a:p>
        </p:txBody>
      </p:sp>
      <p:pic>
        <p:nvPicPr>
          <p:cNvPr id="8" name="Picture 74" descr="센타써클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683568" y="4882093"/>
            <a:ext cx="319211" cy="347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360040"/>
            <a:ext cx="9144000" cy="620688"/>
          </a:xfrm>
          <a:prstGeom prst="rect">
            <a:avLst/>
          </a:prstGeom>
          <a:noFill/>
        </p:spPr>
        <p:txBody>
          <a:bodyPr anchor="ctr"/>
          <a:lstStyle>
            <a:lvl1pPr indent="8953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Документы личного хранения</a:t>
            </a:r>
            <a:r>
              <a:rPr lang="en-US" sz="2000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для региональных и муниципальных услуг: статистика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79712" y="3142709"/>
            <a:ext cx="6948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72 % государственных «региональных» услуг требуют представления документов личного хранения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1486525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85 % муниципальных услуг предполагают представление документов личного хранения.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4293096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Увеличение доли услуг с документами личного ранения на муниципальном уровне по сравнению с региональными услугами объясняется тем, что муниципальные услуги включают большой блок социальных услуг (в т. ч. переданных с регионального уровня), обязательным условием предоставления которых является удостоверение личности заявителя соответствующим документом.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1521" y="1340768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85%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3068960"/>
            <a:ext cx="15888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72%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828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Прямоугольник 46"/>
          <p:cNvSpPr/>
          <p:nvPr/>
        </p:nvSpPr>
        <p:spPr>
          <a:xfrm>
            <a:off x="0" y="2115757"/>
            <a:ext cx="9144000" cy="9584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9" name="Группа 6"/>
          <p:cNvGrpSpPr>
            <a:grpSpLocks/>
          </p:cNvGrpSpPr>
          <p:nvPr/>
        </p:nvGrpSpPr>
        <p:grpSpPr bwMode="auto">
          <a:xfrm>
            <a:off x="251520" y="2338031"/>
            <a:ext cx="371613" cy="448121"/>
            <a:chOff x="6883400" y="3325635"/>
            <a:chExt cx="640928" cy="823445"/>
          </a:xfrm>
        </p:grpSpPr>
        <p:pic>
          <p:nvPicPr>
            <p:cNvPr id="20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3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6883400" y="3325635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  <p:pic>
          <p:nvPicPr>
            <p:cNvPr id="21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3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7099424" y="3331340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</p:grpSp>
      <p:sp>
        <p:nvSpPr>
          <p:cNvPr id="23" name="Прямоугольник 11"/>
          <p:cNvSpPr>
            <a:spLocks noChangeArrowheads="1"/>
          </p:cNvSpPr>
          <p:nvPr/>
        </p:nvSpPr>
        <p:spPr bwMode="auto">
          <a:xfrm>
            <a:off x="323528" y="3290208"/>
            <a:ext cx="8424936" cy="280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24000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</a:pPr>
            <a:r>
              <a:rPr lang="ru-RU" sz="2000" dirty="0"/>
              <a:t>Делает скан-копию документа в электронном виде</a:t>
            </a:r>
            <a:r>
              <a:rPr lang="en-US" sz="2000" dirty="0"/>
              <a:t>;</a:t>
            </a:r>
            <a:endParaRPr lang="ru-RU" sz="2000" dirty="0"/>
          </a:p>
          <a:p>
            <a:pPr indent="324000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</a:pPr>
            <a:r>
              <a:rPr lang="ru-RU" sz="2000" dirty="0"/>
              <a:t>Заполняет карточку документа (реквизиты, основные сведения).</a:t>
            </a:r>
          </a:p>
          <a:p>
            <a:pPr indent="324000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</a:pPr>
            <a:r>
              <a:rPr lang="ru-RU" sz="2000" dirty="0"/>
              <a:t>Заверяет электронный документ своей электронной подписью</a:t>
            </a:r>
            <a:r>
              <a:rPr lang="en-US" sz="2000" dirty="0"/>
              <a:t>;</a:t>
            </a:r>
            <a:endParaRPr lang="ru-RU" sz="2000" dirty="0"/>
          </a:p>
          <a:p>
            <a:pPr indent="324000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</a:pPr>
            <a:r>
              <a:rPr lang="ru-RU" sz="2000" dirty="0"/>
              <a:t>Добавляет документ 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Архив</a:t>
            </a:r>
            <a:r>
              <a:rPr lang="en-US" sz="2000" dirty="0" smtClean="0"/>
              <a:t>;</a:t>
            </a:r>
            <a:endParaRPr lang="ru-RU" sz="2000" dirty="0"/>
          </a:p>
          <a:p>
            <a:pPr marL="355600" indent="-355600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</a:pPr>
            <a:r>
              <a:rPr lang="ru-RU" sz="2000" dirty="0"/>
              <a:t>По запросу передает заявителю электронный документ, заверенный ЭП, на электронном носителе</a:t>
            </a:r>
            <a:r>
              <a:rPr lang="en-US" sz="2000" dirty="0" smtClean="0"/>
              <a:t>.</a:t>
            </a:r>
            <a:endParaRPr lang="ru-RU" sz="20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83568" y="2283837"/>
            <a:ext cx="806489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dirty="0" smtClean="0"/>
              <a:t>При личном обращении гражданина сотрудник органа власти помещает документы личного хранения в Архив: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268760" y="404664"/>
            <a:ext cx="66064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defRPr/>
            </a:pP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Процесс добавления 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в Архив</a:t>
            </a:r>
          </a:p>
          <a:p>
            <a:pPr indent="0" algn="ctr">
              <a:defRPr/>
            </a:pP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документов личного хранения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 descr="C:\Documents and Settings\user\Рабочий стол\ПРЕЗА-ГОСИНФОРМ\DETAIL_PICTURE_5796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803" y="2234351"/>
            <a:ext cx="3995936" cy="2994849"/>
          </a:xfrm>
          <a:prstGeom prst="rect">
            <a:avLst/>
          </a:prstGeom>
          <a:noFill/>
        </p:spPr>
      </p:pic>
      <p:sp>
        <p:nvSpPr>
          <p:cNvPr id="76" name="Прямоугольник 75"/>
          <p:cNvSpPr/>
          <p:nvPr/>
        </p:nvSpPr>
        <p:spPr>
          <a:xfrm>
            <a:off x="1907704" y="836711"/>
            <a:ext cx="6984776" cy="1397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77" name="Группа 14"/>
          <p:cNvGrpSpPr>
            <a:grpSpLocks/>
          </p:cNvGrpSpPr>
          <p:nvPr/>
        </p:nvGrpSpPr>
        <p:grpSpPr bwMode="auto">
          <a:xfrm>
            <a:off x="2051720" y="1261178"/>
            <a:ext cx="431800" cy="520700"/>
            <a:chOff x="6883400" y="3325635"/>
            <a:chExt cx="640928" cy="823445"/>
          </a:xfrm>
        </p:grpSpPr>
        <p:pic>
          <p:nvPicPr>
            <p:cNvPr id="78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6883400" y="3325635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  <p:pic>
          <p:nvPicPr>
            <p:cNvPr id="79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7099424" y="3331340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</p:grpSp>
      <p:sp>
        <p:nvSpPr>
          <p:cNvPr id="72" name="Прямоугольник 71"/>
          <p:cNvSpPr/>
          <p:nvPr/>
        </p:nvSpPr>
        <p:spPr>
          <a:xfrm>
            <a:off x="4154886" y="3251076"/>
            <a:ext cx="4464496" cy="20882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3" name="Группа 14"/>
          <p:cNvGrpSpPr>
            <a:grpSpLocks/>
          </p:cNvGrpSpPr>
          <p:nvPr/>
        </p:nvGrpSpPr>
        <p:grpSpPr bwMode="auto">
          <a:xfrm>
            <a:off x="4476595" y="3880406"/>
            <a:ext cx="431800" cy="520700"/>
            <a:chOff x="6883400" y="3325635"/>
            <a:chExt cx="640928" cy="823445"/>
          </a:xfrm>
        </p:grpSpPr>
        <p:pic>
          <p:nvPicPr>
            <p:cNvPr id="74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6883400" y="3325635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  <p:pic>
          <p:nvPicPr>
            <p:cNvPr id="75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7099424" y="3331340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88640"/>
            <a:ext cx="9144000" cy="584200"/>
          </a:xfrm>
          <a:prstGeom prst="rect">
            <a:avLst/>
          </a:prstGeom>
          <a:noFill/>
        </p:spPr>
        <p:txBody>
          <a:bodyPr anchor="ctr"/>
          <a:lstStyle>
            <a:lvl1pPr indent="8953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algn="ctr">
              <a:defRPr/>
            </a:pP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Процесс использования документов из Архива заявителем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2771800" y="996719"/>
            <a:ext cx="62646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Документы, хранящиеся 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Архиве, </a:t>
            </a:r>
            <a:r>
              <a:rPr lang="ru-RU" dirty="0" smtClean="0"/>
              <a:t>доступны в личном кабинете пользователя портала </a:t>
            </a:r>
            <a:r>
              <a:rPr lang="en-US" b="1" dirty="0" smtClean="0"/>
              <a:t>gosuslugi.ru</a:t>
            </a:r>
            <a:r>
              <a:rPr lang="ru-RU" dirty="0" smtClean="0"/>
              <a:t> или РПГУ для использования их при подаче заявления на получение услуги (но не для просмотра)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5090990" y="3274963"/>
            <a:ext cx="34563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При получении услуги через портал </a:t>
            </a:r>
            <a:r>
              <a:rPr lang="en-US" b="1" dirty="0" smtClean="0"/>
              <a:t>gosuslugi.ru</a:t>
            </a:r>
            <a:r>
              <a:rPr lang="ru-RU" dirty="0" smtClean="0"/>
              <a:t> или РПГУ заявитель может выбрать требуемый документ личного хранения из списка в документов, хранящихся в Архиве.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1" descr="C:\Documents and Settings\user\Рабочий стол\ПРЕЗА-ГОСИНФОРМ\dok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0" y="2500306"/>
            <a:ext cx="2381250" cy="2390775"/>
          </a:xfrm>
          <a:prstGeom prst="rect">
            <a:avLst/>
          </a:prstGeom>
          <a:noFill/>
        </p:spPr>
      </p:pic>
      <p:sp>
        <p:nvSpPr>
          <p:cNvPr id="8" name="Пятиугольник 7"/>
          <p:cNvSpPr/>
          <p:nvPr/>
        </p:nvSpPr>
        <p:spPr>
          <a:xfrm>
            <a:off x="37110" y="944724"/>
            <a:ext cx="7416824" cy="5328592"/>
          </a:xfrm>
          <a:prstGeom prst="homePlate">
            <a:avLst>
              <a:gd name="adj" fmla="val 16224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260648"/>
            <a:ext cx="9144000" cy="584200"/>
          </a:xfrm>
          <a:prstGeom prst="rect">
            <a:avLst/>
          </a:prstGeom>
          <a:noFill/>
        </p:spPr>
        <p:txBody>
          <a:bodyPr anchor="ctr"/>
          <a:lstStyle>
            <a:lvl1pPr indent="8953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algn="ctr">
              <a:defRPr/>
            </a:pP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Главные преимущества использования 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АРХИВА</a:t>
            </a:r>
            <a:endParaRPr lang="ru-RU" sz="2000" b="1" dirty="0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29766" y="1196752"/>
            <a:ext cx="6230590" cy="495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Обеспечение юридической значимости документов личного хранения в электронном виде</a:t>
            </a:r>
          </a:p>
          <a:p>
            <a:pPr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Обеспечение полного цикла предоставления услуги в электронном виде</a:t>
            </a:r>
          </a:p>
          <a:p>
            <a:pPr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Формирование реестра документов личного хранения</a:t>
            </a:r>
          </a:p>
          <a:p>
            <a:pPr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Перевод документов личного хранения на межведомственное взаимодействие</a:t>
            </a:r>
          </a:p>
          <a:p>
            <a:pPr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Обеспечение возможности управления заявителем пакетом документов личного хранения</a:t>
            </a:r>
          </a:p>
          <a:p>
            <a:pPr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Быстрое восстановление документов личного хранения из АРХИВА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утере документов (в том числе при массовой утере документов во время чрезвычайных ситуаций и стихийных бедствий)</a:t>
            </a:r>
          </a:p>
          <a:p>
            <a:pPr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Вклад в решение проблемы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грязных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данных</a:t>
            </a:r>
          </a:p>
          <a:p>
            <a:pPr algn="just" fontAlgn="auto">
              <a:spcBef>
                <a:spcPts val="600"/>
              </a:spcBef>
              <a:spcAft>
                <a:spcPts val="600"/>
              </a:spcAft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107504" y="3859138"/>
            <a:ext cx="300037" cy="361950"/>
            <a:chOff x="6883400" y="3325635"/>
            <a:chExt cx="640928" cy="823445"/>
          </a:xfrm>
        </p:grpSpPr>
        <p:pic>
          <p:nvPicPr>
            <p:cNvPr id="10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6883400" y="3325635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  <p:pic>
          <p:nvPicPr>
            <p:cNvPr id="11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7099424" y="3331340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</p:grpSp>
      <p:grpSp>
        <p:nvGrpSpPr>
          <p:cNvPr id="3" name="Группа 10"/>
          <p:cNvGrpSpPr>
            <a:grpSpLocks/>
          </p:cNvGrpSpPr>
          <p:nvPr/>
        </p:nvGrpSpPr>
        <p:grpSpPr bwMode="auto">
          <a:xfrm>
            <a:off x="107504" y="1352538"/>
            <a:ext cx="300037" cy="361950"/>
            <a:chOff x="6883400" y="3325635"/>
            <a:chExt cx="640928" cy="823445"/>
          </a:xfrm>
        </p:grpSpPr>
        <p:pic>
          <p:nvPicPr>
            <p:cNvPr id="13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6883400" y="3325635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  <p:pic>
          <p:nvPicPr>
            <p:cNvPr id="14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7099424" y="3331340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</p:grpSp>
      <p:grpSp>
        <p:nvGrpSpPr>
          <p:cNvPr id="35" name="Группа 7"/>
          <p:cNvGrpSpPr>
            <a:grpSpLocks/>
          </p:cNvGrpSpPr>
          <p:nvPr/>
        </p:nvGrpSpPr>
        <p:grpSpPr bwMode="auto">
          <a:xfrm>
            <a:off x="108000" y="2643182"/>
            <a:ext cx="300037" cy="361950"/>
            <a:chOff x="6883400" y="3325635"/>
            <a:chExt cx="640928" cy="823445"/>
          </a:xfrm>
        </p:grpSpPr>
        <p:pic>
          <p:nvPicPr>
            <p:cNvPr id="36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6883400" y="3325635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  <p:pic>
          <p:nvPicPr>
            <p:cNvPr id="37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7099424" y="3331340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</p:grpSp>
      <p:grpSp>
        <p:nvGrpSpPr>
          <p:cNvPr id="18" name="Группа 7"/>
          <p:cNvGrpSpPr>
            <a:grpSpLocks/>
          </p:cNvGrpSpPr>
          <p:nvPr/>
        </p:nvGrpSpPr>
        <p:grpSpPr bwMode="auto">
          <a:xfrm>
            <a:off x="107628" y="5694299"/>
            <a:ext cx="300037" cy="361950"/>
            <a:chOff x="6883400" y="3325635"/>
            <a:chExt cx="640928" cy="823445"/>
          </a:xfrm>
        </p:grpSpPr>
        <p:pic>
          <p:nvPicPr>
            <p:cNvPr id="19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6883400" y="3325635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  <p:pic>
          <p:nvPicPr>
            <p:cNvPr id="20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7099424" y="3331340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</p:grpSp>
      <p:grpSp>
        <p:nvGrpSpPr>
          <p:cNvPr id="21" name="Группа 7"/>
          <p:cNvGrpSpPr>
            <a:grpSpLocks/>
          </p:cNvGrpSpPr>
          <p:nvPr/>
        </p:nvGrpSpPr>
        <p:grpSpPr bwMode="auto">
          <a:xfrm>
            <a:off x="107504" y="4509120"/>
            <a:ext cx="300037" cy="361950"/>
            <a:chOff x="6883400" y="3325635"/>
            <a:chExt cx="640928" cy="823445"/>
          </a:xfrm>
        </p:grpSpPr>
        <p:pic>
          <p:nvPicPr>
            <p:cNvPr id="22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6883400" y="3325635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  <p:pic>
          <p:nvPicPr>
            <p:cNvPr id="23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7099424" y="3331340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</p:grpSp>
      <p:grpSp>
        <p:nvGrpSpPr>
          <p:cNvPr id="24" name="Группа 7"/>
          <p:cNvGrpSpPr>
            <a:grpSpLocks/>
          </p:cNvGrpSpPr>
          <p:nvPr/>
        </p:nvGrpSpPr>
        <p:grpSpPr bwMode="auto">
          <a:xfrm>
            <a:off x="107628" y="1988840"/>
            <a:ext cx="300037" cy="361950"/>
            <a:chOff x="6883400" y="3325635"/>
            <a:chExt cx="640928" cy="823445"/>
          </a:xfrm>
        </p:grpSpPr>
        <p:pic>
          <p:nvPicPr>
            <p:cNvPr id="25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6883400" y="3325635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  <p:pic>
          <p:nvPicPr>
            <p:cNvPr id="26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7099424" y="3331340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</p:grpSp>
      <p:grpSp>
        <p:nvGrpSpPr>
          <p:cNvPr id="27" name="Группа 7"/>
          <p:cNvGrpSpPr>
            <a:grpSpLocks/>
          </p:cNvGrpSpPr>
          <p:nvPr/>
        </p:nvGrpSpPr>
        <p:grpSpPr bwMode="auto">
          <a:xfrm>
            <a:off x="107504" y="3220394"/>
            <a:ext cx="300037" cy="361950"/>
            <a:chOff x="6883400" y="3325635"/>
            <a:chExt cx="640928" cy="823445"/>
          </a:xfrm>
        </p:grpSpPr>
        <p:pic>
          <p:nvPicPr>
            <p:cNvPr id="28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6883400" y="3325635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  <p:pic>
          <p:nvPicPr>
            <p:cNvPr id="29" name="Picture 7" descr="C:\Users\Катя\Desktop\САУЛЕ\81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7099424" y="3331340"/>
              <a:ext cx="424904" cy="817740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67544" y="3573016"/>
            <a:ext cx="8424936" cy="266429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07504" y="3465512"/>
            <a:ext cx="899592" cy="89959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1052736"/>
            <a:ext cx="8424936" cy="20162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5496" y="945232"/>
            <a:ext cx="899592" cy="89959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44016"/>
            <a:ext cx="9144000" cy="908720"/>
          </a:xfrm>
          <a:prstGeom prst="rect">
            <a:avLst/>
          </a:prstGeom>
          <a:noFill/>
        </p:spPr>
        <p:txBody>
          <a:bodyPr anchor="ctr"/>
          <a:lstStyle>
            <a:lvl1pPr indent="8953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algn="ctr">
              <a:defRPr/>
            </a:pP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Возможные затруднения при переводе документов </a:t>
            </a:r>
          </a:p>
          <a:p>
            <a:pPr indent="0" algn="ctr">
              <a:defRPr/>
            </a:pP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личного хранения в ЕСХД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1187624" y="1039669"/>
            <a:ext cx="7595896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dirty="0" smtClean="0"/>
              <a:t>В настоящий момент все документы личного хранения исключены для запроса, если иное не установлено нормативным актом, регулирующим предоставление конкретной услуги. </a:t>
            </a:r>
          </a:p>
          <a:p>
            <a:pPr algn="just"/>
            <a:r>
              <a:rPr lang="ru-RU" dirty="0" smtClean="0"/>
              <a:t>При необходимости запроса таких документов потребуется внесение «точечных» изменений в соответствующие акты в части установления возможности их запроса из ЕСХД и (или) иных источников.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259632" y="3580018"/>
            <a:ext cx="748883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 внесении изменений в «исходный» бумажный документ возникает риск искажения информации и злоупотреблений </a:t>
            </a:r>
            <a:br>
              <a:rPr lang="ru-RU" dirty="0" smtClean="0"/>
            </a:br>
            <a:r>
              <a:rPr lang="ru-RU" dirty="0" smtClean="0"/>
              <a:t>(к примеру, при изменении ФИО или при смене собственника объекта недвижимости).</a:t>
            </a:r>
          </a:p>
          <a:p>
            <a:r>
              <a:rPr lang="ru-RU" dirty="0" smtClean="0"/>
              <a:t>Расхождение в содержании межу «электронной» и «бумажной» версиями документа возможно нивелировать посредством установления обязанности для оформляющего документ субъекта отражать изменения в системе. Но для этого система должна быть глобальной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9777" y="908720"/>
            <a:ext cx="5757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1785" y="3429000"/>
            <a:ext cx="5757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331698"/>
            <a:ext cx="756084" cy="24350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020267" y="6341949"/>
            <a:ext cx="1525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 smtClean="0"/>
              <a:t>www.evolenta.ru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228560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1557</TotalTime>
  <Words>645</Words>
  <Application>Microsoft Office PowerPoint</Application>
  <PresentationFormat>Экран (4:3)</PresentationFormat>
  <Paragraphs>77</Paragraphs>
  <Slides>10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Naday</cp:lastModifiedBy>
  <cp:revision>202</cp:revision>
  <dcterms:created xsi:type="dcterms:W3CDTF">2011-03-17T17:18:51Z</dcterms:created>
  <dcterms:modified xsi:type="dcterms:W3CDTF">2013-05-23T12:09:20Z</dcterms:modified>
</cp:coreProperties>
</file>