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92" r:id="rId4"/>
    <p:sldId id="293" r:id="rId5"/>
    <p:sldId id="294" r:id="rId6"/>
    <p:sldId id="306" r:id="rId7"/>
    <p:sldId id="303" r:id="rId8"/>
    <p:sldId id="307" r:id="rId9"/>
    <p:sldId id="300" r:id="rId10"/>
    <p:sldId id="301" r:id="rId11"/>
    <p:sldId id="297" r:id="rId12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09"/>
    <a:srgbClr val="244FA4"/>
    <a:srgbClr val="D9D9D9"/>
    <a:srgbClr val="8C97C0"/>
    <a:srgbClr val="961E1E"/>
    <a:srgbClr val="A63C53"/>
    <a:srgbClr val="2445A4"/>
    <a:srgbClr val="FFFFFF"/>
    <a:srgbClr val="903448"/>
    <a:srgbClr val="992B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8" autoAdjust="0"/>
    <p:restoredTop sz="92530" autoAdjust="0"/>
  </p:normalViewPr>
  <p:slideViewPr>
    <p:cSldViewPr>
      <p:cViewPr>
        <p:scale>
          <a:sx n="100" d="100"/>
          <a:sy n="100" d="100"/>
        </p:scale>
        <p:origin x="-59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2322802083976604"/>
          <c:y val="0.13965370060922935"/>
          <c:w val="0.28845416993362455"/>
          <c:h val="0.68963069759925677"/>
        </c:manualLayout>
      </c:layout>
      <c:doughnutChart>
        <c:varyColors val="1"/>
        <c:dLbls/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20341065124371291"/>
          <c:y val="0.80677560649289592"/>
          <c:w val="0.5804328271517587"/>
          <c:h val="0.17001994109498039"/>
        </c:manualLayout>
      </c:layout>
      <c:txPr>
        <a:bodyPr/>
        <a:lstStyle/>
        <a:p>
          <a:pPr>
            <a:lnSpc>
              <a:spcPts val="1260"/>
            </a:lnSpc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 Заключение УОС РФ договора присоединения к Правилам ЕПСС </a:t>
            </a:r>
            <a:r>
              <a:rPr lang="ru-RU" sz="1600" dirty="0" smtClean="0"/>
              <a:t>УЭК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в ЦФО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19155888137185539"/>
          <c:w val="0.57988695700477733"/>
          <c:h val="0.65110114470711833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13</a:t>
                    </a:r>
                    <a:r>
                      <a:rPr lang="ru-RU" sz="1400"/>
                      <a:t>(</a:t>
                    </a:r>
                    <a:r>
                      <a:rPr lang="en-US" sz="1400"/>
                      <a:t>72%</a:t>
                    </a:r>
                    <a:r>
                      <a:rPr lang="ru-RU" sz="1400"/>
                      <a:t>)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5</a:t>
                    </a:r>
                    <a:r>
                      <a:rPr lang="ru-RU" sz="1400"/>
                      <a:t>(</a:t>
                    </a:r>
                    <a:r>
                      <a:rPr lang="en-US" sz="1400"/>
                      <a:t>28%</a:t>
                    </a:r>
                    <a:r>
                      <a:rPr lang="ru-RU" sz="1400"/>
                      <a:t>)</a:t>
                    </a:r>
                    <a:endParaRPr lang="en-US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Лист3!$B$6:$B$7</c:f>
              <c:strCache>
                <c:ptCount val="2"/>
                <c:pt idx="0">
                  <c:v>Договор заключен </c:v>
                </c:pt>
                <c:pt idx="1">
                  <c:v>Договор не заключен </c:v>
                </c:pt>
              </c:strCache>
            </c:strRef>
          </c:cat>
          <c:val>
            <c:numRef>
              <c:f>Лист3!$C$6:$C$7</c:f>
              <c:numCache>
                <c:formatCode>General</c:formatCode>
                <c:ptCount val="2"/>
                <c:pt idx="0">
                  <c:v>13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54888888213809583"/>
          <c:y val="0.36889102965167619"/>
          <c:w val="0.42272735287933971"/>
          <c:h val="0.2105631050740951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Организация защищенного канала связи между ИС УОС и ФУО в ЦФО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670893409973254E-2"/>
          <c:y val="0.20636838411252373"/>
          <c:w val="0.58549383173939951"/>
          <c:h val="0.60287537495833809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6</a:t>
                    </a:r>
                    <a:r>
                      <a:rPr lang="ru-RU" sz="1400"/>
                      <a:t>(</a:t>
                    </a:r>
                    <a:r>
                      <a:rPr lang="en-US" sz="1400"/>
                      <a:t>33%</a:t>
                    </a:r>
                    <a:r>
                      <a:rPr lang="ru-RU" sz="1400"/>
                      <a:t>)</a:t>
                    </a:r>
                    <a:endParaRPr lang="en-US"/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12</a:t>
                    </a:r>
                    <a:r>
                      <a:rPr lang="ru-RU" sz="1400"/>
                      <a:t>(</a:t>
                    </a:r>
                    <a:r>
                      <a:rPr lang="en-US" sz="1400"/>
                      <a:t>67%</a:t>
                    </a:r>
                    <a:r>
                      <a:rPr lang="ru-RU" sz="1400"/>
                      <a:t>)</a:t>
                    </a:r>
                    <a:endParaRPr lang="en-US"/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Лист4!$B$6:$B$7</c:f>
              <c:strCache>
                <c:ptCount val="2"/>
                <c:pt idx="0">
                  <c:v>Канал организован</c:v>
                </c:pt>
                <c:pt idx="1">
                  <c:v>Канал не организован</c:v>
                </c:pt>
              </c:strCache>
            </c:strRef>
          </c:cat>
          <c:val>
            <c:numRef>
              <c:f>Лист4!$C$6:$C$7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60638420025261219"/>
          <c:y val="0.36607528616749813"/>
          <c:w val="0.39299671916010498"/>
          <c:h val="0.1855690434529017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899592" y="0"/>
          <a:ext cx="7416824" cy="460851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B2096-1A4C-4A29-9F18-60B2E0A3455E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9E91-5C39-45D2-AAC7-594143165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27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ECEB-370E-4945-A184-88822F403219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8A885-20B5-4D96-87CC-07368111C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8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22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банков присоединились к проекту: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•Сбербанк;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Уралсиб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АкБарс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Автовазбанк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•Московский индустриальный банк;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•Банк Санкт-Петербург;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•Банк «Центр-Инвест».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банка на финальной стадии заключения договора: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Сургутнефтегазбанк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Росевробанк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Ситибанк;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Москвы.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22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22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обратить внимание на:</a:t>
            </a:r>
          </a:p>
          <a:p>
            <a:r>
              <a:rPr lang="ru-RU" dirty="0" smtClean="0"/>
              <a:t>0) Карта субъекта</a:t>
            </a:r>
            <a:r>
              <a:rPr lang="ru-RU" smtClean="0"/>
              <a:t>,</a:t>
            </a:r>
            <a:r>
              <a:rPr lang="ru-RU" baseline="0" smtClean="0"/>
              <a:t> бизнес</a:t>
            </a:r>
            <a:endParaRPr lang="ru-RU" dirty="0" smtClean="0"/>
          </a:p>
          <a:p>
            <a:r>
              <a:rPr lang="ru-RU" dirty="0" smtClean="0"/>
              <a:t>1) Сознание Законов для Субъектов РФ;</a:t>
            </a:r>
          </a:p>
          <a:p>
            <a:r>
              <a:rPr lang="ru-RU" dirty="0" smtClean="0"/>
              <a:t>2)  Создание информационной системы УОС;</a:t>
            </a:r>
          </a:p>
          <a:p>
            <a:r>
              <a:rPr lang="ru-RU" dirty="0" smtClean="0"/>
              <a:t>3)  Подключение к Программно-техническому комплексу ЕПС УЭК.</a:t>
            </a:r>
          </a:p>
          <a:p>
            <a:r>
              <a:rPr lang="ru-RU" dirty="0" smtClean="0"/>
              <a:t>Все эти мероприятия лучше делать уже сейчас и одновременно.</a:t>
            </a:r>
          </a:p>
          <a:p>
            <a:r>
              <a:rPr lang="ru-RU" dirty="0" smtClean="0"/>
              <a:t>4) Предоставления отчетов на </a:t>
            </a:r>
            <a:r>
              <a:rPr lang="en-US" dirty="0" smtClean="0"/>
              <a:t>Project</a:t>
            </a:r>
            <a:endParaRPr lang="ru-RU" dirty="0" smtClean="0"/>
          </a:p>
          <a:p>
            <a:r>
              <a:rPr lang="ru-RU" dirty="0" smtClean="0"/>
              <a:t>5) Все молодцы</a:t>
            </a:r>
          </a:p>
          <a:p>
            <a:r>
              <a:rPr lang="ru-RU" dirty="0" smtClean="0"/>
              <a:t>6) Перенос сроков не влияет на наши планы</a:t>
            </a:r>
          </a:p>
          <a:p>
            <a:r>
              <a:rPr lang="ru-RU" dirty="0" smtClean="0"/>
              <a:t>7</a:t>
            </a:r>
            <a:r>
              <a:rPr lang="en-US" dirty="0" smtClean="0"/>
              <a:t>) </a:t>
            </a:r>
            <a:r>
              <a:rPr lang="ru-RU" dirty="0" smtClean="0"/>
              <a:t>Заключаем договора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22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ДКП находится на согласование в Аппарате Правительства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22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522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A885-20B5-4D96-87CC-07368111C14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12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656184"/>
          </a:xfrm>
        </p:spPr>
        <p:txBody>
          <a:bodyPr/>
          <a:lstStyle>
            <a:lvl1pPr algn="l">
              <a:defRPr>
                <a:solidFill>
                  <a:srgbClr val="D163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4725144"/>
            <a:ext cx="7776864" cy="96051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6453336"/>
            <a:ext cx="57606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2" y="0"/>
            <a:ext cx="72008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2420888"/>
          </a:xfrm>
          <a:prstGeom prst="rect">
            <a:avLst/>
          </a:prstGeom>
          <a:gradFill flip="none" rotWithShape="1">
            <a:gsLst>
              <a:gs pos="0">
                <a:srgbClr val="244FA4">
                  <a:shade val="30000"/>
                  <a:satMod val="115000"/>
                </a:srgbClr>
              </a:gs>
              <a:gs pos="50000">
                <a:srgbClr val="244FA4">
                  <a:shade val="67500"/>
                  <a:satMod val="115000"/>
                </a:srgbClr>
              </a:gs>
              <a:gs pos="100000">
                <a:srgbClr val="244F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2348880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D16309">
                  <a:shade val="30000"/>
                  <a:satMod val="115000"/>
                </a:srgbClr>
              </a:gs>
              <a:gs pos="50000">
                <a:srgbClr val="D16309">
                  <a:shade val="67500"/>
                  <a:satMod val="115000"/>
                </a:srgbClr>
              </a:gs>
              <a:gs pos="100000">
                <a:srgbClr val="D1630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499992" y="626869"/>
            <a:ext cx="3456384" cy="281851"/>
          </a:xfrm>
          <a:prstGeom prst="roundRect">
            <a:avLst>
              <a:gd name="adj" fmla="val 13171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 smtClean="0">
                <a:solidFill>
                  <a:schemeClr val="bg1">
                    <a:lumMod val="95000"/>
                  </a:schemeClr>
                </a:solidFill>
              </a:rPr>
              <a:t>ФЕДЕРАЛЬНАЯ УПОЛНОМОЧЕННАЯ ОРГАНИЗАЦИЯ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2515333" cy="1584176"/>
          </a:xfrm>
          <a:prstGeom prst="roundRect">
            <a:avLst>
              <a:gd name="adj" fmla="val 6361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499992" y="908720"/>
            <a:ext cx="3384376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>
                <a:solidFill>
                  <a:schemeClr val="bg1">
                    <a:lumMod val="95000"/>
                  </a:schemeClr>
                </a:solidFill>
              </a:rPr>
              <a:t>УНИВЕРСАЛЬНАЯ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>
                <a:solidFill>
                  <a:schemeClr val="bg1">
                    <a:lumMod val="95000"/>
                  </a:schemeClr>
                </a:solidFill>
              </a:rPr>
              <a:t>ЭЛЕКТРОННАЯ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>
                <a:solidFill>
                  <a:schemeClr val="bg1">
                    <a:lumMod val="95000"/>
                  </a:schemeClr>
                </a:solidFill>
              </a:rPr>
              <a:t>КАРТА</a:t>
            </a:r>
            <a:endParaRPr lang="ru-RU" sz="1800" b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25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3458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465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768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067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8840"/>
            <a:ext cx="7772400" cy="1944216"/>
          </a:xfrm>
        </p:spPr>
        <p:txBody>
          <a:bodyPr anchor="ctr"/>
          <a:lstStyle>
            <a:lvl1pPr algn="r">
              <a:defRPr sz="4000" b="0" cap="none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gradFill flip="none" rotWithShape="1">
            <a:gsLst>
              <a:gs pos="0">
                <a:srgbClr val="244FA4">
                  <a:shade val="30000"/>
                  <a:satMod val="115000"/>
                </a:srgbClr>
              </a:gs>
              <a:gs pos="50000">
                <a:srgbClr val="244FA4">
                  <a:shade val="67500"/>
                  <a:satMod val="115000"/>
                </a:srgbClr>
              </a:gs>
              <a:gs pos="100000">
                <a:srgbClr val="244FA4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268760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D16309">
                  <a:shade val="30000"/>
                  <a:satMod val="115000"/>
                </a:srgbClr>
              </a:gs>
              <a:gs pos="50000">
                <a:srgbClr val="D16309">
                  <a:shade val="67500"/>
                  <a:satMod val="115000"/>
                </a:srgbClr>
              </a:gs>
              <a:gs pos="100000">
                <a:srgbClr val="D1630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91" y="332656"/>
            <a:ext cx="1028997" cy="648071"/>
          </a:xfrm>
          <a:prstGeom prst="roundRect">
            <a:avLst>
              <a:gd name="adj" fmla="val 6361"/>
            </a:avLst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 userDrawn="1"/>
        </p:nvSpPr>
        <p:spPr>
          <a:xfrm>
            <a:off x="467544" y="6453336"/>
            <a:ext cx="56166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5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67544" y="692696"/>
            <a:ext cx="8208912" cy="5760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463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45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58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5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974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853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693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505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ound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2FB76-37CA-4BB6-847C-C4C712155EA0}" type="datetimeFigureOut">
              <a:rPr lang="ru-RU" smtClean="0"/>
              <a:pPr/>
              <a:t>02.05.2013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3744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B089-CC17-4113-9E1D-024FE45046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95536" y="6487452"/>
            <a:ext cx="5688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rgbClr val="244FA4"/>
                </a:solidFill>
              </a:rPr>
              <a:t>ФЕДЕРАЛЬНАЯ УПОЛНОМОЧЕННАЯ ОРГАНИЗАЦИЯ «УНИВЕРСАЛЬНАЯ ЭЛЕКТРОННАЯ КАРТА»</a:t>
            </a:r>
            <a:endParaRPr lang="ru-RU" dirty="0">
              <a:solidFill>
                <a:srgbClr val="244FA4"/>
              </a:solidFill>
            </a:endParaRPr>
          </a:p>
        </p:txBody>
      </p:sp>
      <p:sp>
        <p:nvSpPr>
          <p:cNvPr id="14" name="Скругленный прямоугольник 13"/>
          <p:cNvSpPr/>
          <p:nvPr userDrawn="1"/>
        </p:nvSpPr>
        <p:spPr>
          <a:xfrm>
            <a:off x="7884368" y="6165304"/>
            <a:ext cx="936104" cy="504056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>
          <a:xfrm>
            <a:off x="6156176" y="6525344"/>
            <a:ext cx="1656184" cy="144016"/>
          </a:xfrm>
          <a:prstGeom prst="roundRect">
            <a:avLst/>
          </a:prstGeom>
          <a:solidFill>
            <a:srgbClr val="244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>
          <a:xfrm>
            <a:off x="8532440" y="5805264"/>
            <a:ext cx="288032" cy="288032"/>
          </a:xfrm>
          <a:prstGeom prst="roundRect">
            <a:avLst>
              <a:gd name="adj" fmla="val 16667"/>
            </a:avLst>
          </a:prstGeom>
          <a:solidFill>
            <a:srgbClr val="D16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043608" y="620689"/>
            <a:ext cx="7632848" cy="72008"/>
          </a:xfrm>
          <a:prstGeom prst="rect">
            <a:avLst/>
          </a:prstGeom>
          <a:gradFill flip="none" rotWithShape="1">
            <a:gsLst>
              <a:gs pos="0">
                <a:srgbClr val="244FA4">
                  <a:shade val="30000"/>
                  <a:satMod val="115000"/>
                </a:srgbClr>
              </a:gs>
              <a:gs pos="50000">
                <a:srgbClr val="244FA4">
                  <a:shade val="67500"/>
                  <a:satMod val="115000"/>
                </a:srgbClr>
              </a:gs>
              <a:gs pos="100000">
                <a:srgbClr val="244FA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116633"/>
            <a:ext cx="1028997" cy="648071"/>
          </a:xfrm>
          <a:prstGeom prst="roundRect">
            <a:avLst>
              <a:gd name="adj" fmla="val 6361"/>
            </a:avLst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 userDrawn="1"/>
        </p:nvCxnSpPr>
        <p:spPr>
          <a:xfrm>
            <a:off x="467544" y="6525344"/>
            <a:ext cx="5544616" cy="0"/>
          </a:xfrm>
          <a:prstGeom prst="line">
            <a:avLst/>
          </a:prstGeom>
          <a:ln>
            <a:solidFill>
              <a:srgbClr val="244F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534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4000" kern="1200">
          <a:solidFill>
            <a:srgbClr val="D1630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C97C0"/>
        </a:buClr>
        <a:buSzPct val="150000"/>
        <a:buFont typeface="Wingdings" pitchFamily="2" charset="2"/>
        <a:buChar char="ü"/>
        <a:defRPr sz="1800" kern="1200">
          <a:solidFill>
            <a:srgbClr val="244FA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244FA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244FA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244FA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244FA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ecard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373216"/>
            <a:ext cx="2952328" cy="62045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8C97C0"/>
                </a:solidFill>
                <a:ea typeface="Segoe UI" pitchFamily="34" charset="0"/>
                <a:cs typeface="Segoe UI" pitchFamily="34" charset="0"/>
              </a:rPr>
              <a:t/>
            </a:r>
            <a:br>
              <a:rPr lang="ru-RU" sz="1800" dirty="0">
                <a:solidFill>
                  <a:srgbClr val="8C97C0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1800" dirty="0" smtClean="0">
                <a:solidFill>
                  <a:srgbClr val="8C97C0"/>
                </a:solidFill>
                <a:ea typeface="Segoe UI" pitchFamily="34" charset="0"/>
                <a:cs typeface="Segoe UI" pitchFamily="34" charset="0"/>
              </a:rPr>
              <a:t>18 апреля 2012 г.</a:t>
            </a:r>
            <a:endParaRPr lang="en-US" sz="1800" dirty="0">
              <a:solidFill>
                <a:srgbClr val="8C97C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14264" y="3038078"/>
            <a:ext cx="7704856" cy="20882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000" b="1" dirty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Ход реализации </a:t>
            </a:r>
            <a:r>
              <a:rPr lang="ru-RU" sz="3000" b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проекта </a:t>
            </a:r>
            <a:r>
              <a:rPr lang="ru-RU" sz="3000" b="1" dirty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</a:rPr>
              <a:t>УЭК.</a:t>
            </a:r>
            <a:r>
              <a:rPr lang="ru-RU" sz="3000" b="1" dirty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  <a:sym typeface="Helvetica" charset="0"/>
              </a:rPr>
              <a:t> </a:t>
            </a:r>
            <a:r>
              <a:rPr lang="ru-RU" sz="3000" b="1" dirty="0" smtClean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  <a:sym typeface="Helvetica" charset="0"/>
              </a:rPr>
              <a:t>Мероприятия </a:t>
            </a:r>
            <a:r>
              <a:rPr lang="ru-RU" sz="3000" b="1" dirty="0">
                <a:solidFill>
                  <a:srgbClr val="D16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" pitchFamily="34" charset="0"/>
                <a:cs typeface="Segoe UI" pitchFamily="34" charset="0"/>
                <a:sym typeface="Helvetica" charset="0"/>
              </a:rPr>
              <a:t>по подготовке субъектов РФ.</a:t>
            </a:r>
            <a:endParaRPr lang="en-US" sz="3000" b="1" dirty="0">
              <a:solidFill>
                <a:srgbClr val="D163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166605"/>
            <a:ext cx="8208912" cy="4086225"/>
          </a:xfrm>
          <a:prstGeom prst="roundRect">
            <a:avLst/>
          </a:prstGeom>
          <a:solidFill>
            <a:srgbClr val="244FA4"/>
          </a:solidFill>
          <a:ln w="28575">
            <a:noFill/>
          </a:ln>
        </p:spPr>
        <p:txBody>
          <a:bodyPr wrap="square" anchor="ctr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Осуществить подготовку оборудования и информационных систем уполномоченных организаций субъектов РФ (кроме пилотных субъектов РФ), срок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до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Провести тестирование информационных систем УОС в субъектах РФ (кроме пилотных субъектов РФ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), срок до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Обеспечить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работу информационных систем УОС в рамках системы УЭК в субъектах РФ (кроме пилотных субъектов РФ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), срок до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Организовать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процесс персонализации карт в субъектах РФ (кроме пилотных субъектов РФ), срок до 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4624"/>
            <a:ext cx="8280920" cy="54910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200" dirty="0">
                <a:solidFill>
                  <a:srgbClr val="D16309"/>
                </a:solidFill>
                <a:ea typeface="Segoe UI" pitchFamily="34" charset="0"/>
                <a:cs typeface="Segoe UI" pitchFamily="34" charset="0"/>
              </a:rPr>
              <a:t>Первоочередные мероприятия по подготовке региона 1/2</a:t>
            </a:r>
            <a:endParaRPr lang="en-US" sz="2200" dirty="0">
              <a:solidFill>
                <a:srgbClr val="D16309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7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Реквизиты</a:t>
            </a:r>
            <a:endParaRPr lang="ru-RU" dirty="0"/>
          </a:p>
        </p:txBody>
      </p:sp>
      <p:pic>
        <p:nvPicPr>
          <p:cNvPr id="5" name="Picture 4" descr="image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863" y="1262063"/>
            <a:ext cx="531177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4500563" y="454977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Седов Антон Владимирович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Заместитель начальника </a:t>
            </a:r>
            <a:r>
              <a:rPr lang="ru-RU" sz="1600" dirty="0" smtClean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Управления </a:t>
            </a:r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по региональному развитию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Федеральная уполномоченная организация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</a:rPr>
              <a:t>ОАО «Универсальная электронная карта» </a:t>
            </a:r>
          </a:p>
          <a:p>
            <a:pPr algn="r"/>
            <a:r>
              <a:rPr lang="en-US" sz="1600" dirty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  <a:t>Sedov-AV@uecard.ru</a:t>
            </a:r>
            <a:endParaRPr lang="ru-RU" sz="1600" dirty="0">
              <a:solidFill>
                <a:srgbClr val="002060"/>
              </a:solidFill>
              <a:latin typeface="Segoe UI"/>
              <a:ea typeface="Segoe UI"/>
              <a:cs typeface="Segoe UI"/>
              <a:sym typeface="Arial" charset="0"/>
            </a:endParaRPr>
          </a:p>
          <a:p>
            <a:pPr algn="r"/>
            <a: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  <a:t>Тел.: + 7 495 777 13 27, доб.:125 </a:t>
            </a:r>
            <a:br>
              <a:rPr lang="ru-RU" sz="1600" dirty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</a:rPr>
            </a:br>
            <a:r>
              <a:rPr lang="ru-RU" sz="1600" u="sng" dirty="0">
                <a:solidFill>
                  <a:srgbClr val="002060"/>
                </a:solidFill>
                <a:latin typeface="Segoe UI"/>
                <a:ea typeface="Segoe UI"/>
                <a:cs typeface="Segoe UI"/>
                <a:sym typeface="Arial" charset="0"/>
                <a:hlinkClick r:id="rId4" action="ppaction://hlinkfile"/>
              </a:rPr>
              <a:t>www.uecard.ru</a:t>
            </a:r>
            <a:endParaRPr lang="ru-RU" sz="1600" dirty="0">
              <a:solidFill>
                <a:srgbClr val="002060"/>
              </a:solidFill>
              <a:latin typeface="Segoe UI"/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4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7739" y="980728"/>
            <a:ext cx="3846469" cy="4910656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467544" y="2074960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Микропроцессор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7544" y="1282872"/>
            <a:ext cx="2448272" cy="72008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Логотип федеральной уполномоченной</a:t>
            </a:r>
          </a:p>
          <a:p>
            <a:r>
              <a:rPr lang="ru-RU" sz="1400" dirty="0" smtClean="0">
                <a:solidFill>
                  <a:srgbClr val="244FA4"/>
                </a:solidFill>
              </a:rPr>
              <a:t>организации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7544" y="2435000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Номер универсальной карты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7544" y="3227088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Контрольный разряд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7544" y="4163192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Фотография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7544" y="4883272"/>
            <a:ext cx="2448272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Срок действия карты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67544" y="5171304"/>
            <a:ext cx="2448272" cy="43204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Номер банковской</a:t>
            </a:r>
          </a:p>
          <a:p>
            <a:r>
              <a:rPr lang="ru-RU" sz="1400" dirty="0" smtClean="0">
                <a:solidFill>
                  <a:srgbClr val="244FA4"/>
                </a:solidFill>
              </a:rPr>
              <a:t>карты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67544" y="5675360"/>
            <a:ext cx="3744416" cy="43204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Страховой номер индивидуального лицевого</a:t>
            </a:r>
          </a:p>
          <a:p>
            <a:r>
              <a:rPr lang="ru-RU" sz="1400" dirty="0" smtClean="0">
                <a:solidFill>
                  <a:srgbClr val="244FA4"/>
                </a:solidFill>
              </a:rPr>
              <a:t>счета в системе обязательного страхования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 flipH="1">
            <a:off x="6156176" y="1282872"/>
            <a:ext cx="2520280" cy="72008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Логотип банка, выбранного гражданином для банковского приложения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 flipH="1">
            <a:off x="6156176" y="3659136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Фамилия, имя и отчество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 flipH="1">
            <a:off x="6156176" y="2651024"/>
            <a:ext cx="2520280" cy="43204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Элементы защитного комплекса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 flipH="1">
            <a:off x="6156176" y="2074960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Герб Российской Федерации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 flipH="1">
            <a:off x="6156176" y="2362992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Логотип платежной системы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 flipH="1">
            <a:off x="6156176" y="4235200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Образец подписи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 flipH="1">
            <a:off x="6156176" y="3947168"/>
            <a:ext cx="2520280" cy="216024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Дата рождения</a:t>
            </a:r>
            <a:endParaRPr lang="ru-RU" sz="1400" dirty="0">
              <a:solidFill>
                <a:srgbClr val="244FA4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flipH="1">
            <a:off x="6156176" y="4523232"/>
            <a:ext cx="2520280" cy="43204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244FA4"/>
                </a:solidFill>
              </a:rPr>
              <a:t>Номер полиса обязательного</a:t>
            </a:r>
          </a:p>
          <a:p>
            <a:r>
              <a:rPr lang="ru-RU" sz="1400" dirty="0" smtClean="0">
                <a:solidFill>
                  <a:srgbClr val="244FA4"/>
                </a:solidFill>
              </a:rPr>
              <a:t>медицинского страхования</a:t>
            </a:r>
            <a:endParaRPr lang="ru-RU" sz="1400" dirty="0">
              <a:solidFill>
                <a:srgbClr val="244FA4"/>
              </a:solidFill>
            </a:endParaRPr>
          </a:p>
        </p:txBody>
      </p:sp>
      <p:cxnSp>
        <p:nvCxnSpPr>
          <p:cNvPr id="79" name="Прямая соединительная линия 78"/>
          <p:cNvCxnSpPr>
            <a:stCxn id="43" idx="3"/>
          </p:cNvCxnSpPr>
          <p:nvPr/>
        </p:nvCxnSpPr>
        <p:spPr>
          <a:xfrm flipV="1">
            <a:off x="2915816" y="2146968"/>
            <a:ext cx="504056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46" idx="3"/>
          </p:cNvCxnSpPr>
          <p:nvPr/>
        </p:nvCxnSpPr>
        <p:spPr>
          <a:xfrm>
            <a:off x="2915816" y="2543012"/>
            <a:ext cx="216024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47" idx="3"/>
          </p:cNvCxnSpPr>
          <p:nvPr/>
        </p:nvCxnSpPr>
        <p:spPr>
          <a:xfrm flipV="1">
            <a:off x="2915816" y="2579016"/>
            <a:ext cx="1368152" cy="75608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55" idx="3"/>
          </p:cNvCxnSpPr>
          <p:nvPr/>
        </p:nvCxnSpPr>
        <p:spPr>
          <a:xfrm>
            <a:off x="2915816" y="4271204"/>
            <a:ext cx="288032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56" idx="3"/>
          </p:cNvCxnSpPr>
          <p:nvPr/>
        </p:nvCxnSpPr>
        <p:spPr>
          <a:xfrm>
            <a:off x="2915816" y="4991284"/>
            <a:ext cx="864096" cy="218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57" idx="3"/>
          </p:cNvCxnSpPr>
          <p:nvPr/>
        </p:nvCxnSpPr>
        <p:spPr>
          <a:xfrm>
            <a:off x="2915816" y="5387328"/>
            <a:ext cx="14401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61" idx="3"/>
          </p:cNvCxnSpPr>
          <p:nvPr/>
        </p:nvCxnSpPr>
        <p:spPr>
          <a:xfrm flipH="1">
            <a:off x="5940152" y="1642912"/>
            <a:ext cx="2160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64" idx="3"/>
          </p:cNvCxnSpPr>
          <p:nvPr/>
        </p:nvCxnSpPr>
        <p:spPr>
          <a:xfrm flipH="1">
            <a:off x="5292080" y="2182972"/>
            <a:ext cx="864096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65" idx="3"/>
          </p:cNvCxnSpPr>
          <p:nvPr/>
        </p:nvCxnSpPr>
        <p:spPr>
          <a:xfrm flipH="1" flipV="1">
            <a:off x="5940152" y="2435000"/>
            <a:ext cx="216024" cy="360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63" idx="3"/>
          </p:cNvCxnSpPr>
          <p:nvPr/>
        </p:nvCxnSpPr>
        <p:spPr>
          <a:xfrm flipH="1" flipV="1">
            <a:off x="5868144" y="2651024"/>
            <a:ext cx="288032" cy="21602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66" idx="3"/>
          </p:cNvCxnSpPr>
          <p:nvPr/>
        </p:nvCxnSpPr>
        <p:spPr>
          <a:xfrm flipH="1">
            <a:off x="5652120" y="4343212"/>
            <a:ext cx="504056" cy="25202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>
            <a:stCxn id="71" idx="3"/>
          </p:cNvCxnSpPr>
          <p:nvPr/>
        </p:nvCxnSpPr>
        <p:spPr>
          <a:xfrm flipH="1">
            <a:off x="4211960" y="4055180"/>
            <a:ext cx="1944216" cy="75608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72" idx="3"/>
          </p:cNvCxnSpPr>
          <p:nvPr/>
        </p:nvCxnSpPr>
        <p:spPr>
          <a:xfrm flipH="1">
            <a:off x="5868144" y="4739256"/>
            <a:ext cx="288032" cy="57606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Скругленный прямоугольник 177"/>
          <p:cNvSpPr/>
          <p:nvPr/>
        </p:nvSpPr>
        <p:spPr>
          <a:xfrm>
            <a:off x="3131840" y="1354880"/>
            <a:ext cx="216024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>
            <a:stCxn id="45" idx="3"/>
            <a:endCxn id="178" idx="1"/>
          </p:cNvCxnSpPr>
          <p:nvPr/>
        </p:nvCxnSpPr>
        <p:spPr>
          <a:xfrm flipV="1">
            <a:off x="2915816" y="1462892"/>
            <a:ext cx="216024" cy="1800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>
            <a:stCxn id="62" idx="3"/>
          </p:cNvCxnSpPr>
          <p:nvPr/>
        </p:nvCxnSpPr>
        <p:spPr>
          <a:xfrm flipH="1">
            <a:off x="4644008" y="3767148"/>
            <a:ext cx="1512168" cy="5400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>
            <a:stCxn id="58" idx="3"/>
          </p:cNvCxnSpPr>
          <p:nvPr/>
        </p:nvCxnSpPr>
        <p:spPr>
          <a:xfrm flipV="1">
            <a:off x="4211960" y="5459336"/>
            <a:ext cx="288032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Внешний вид карты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92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268760"/>
            <a:ext cx="8208912" cy="42430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Разработано </a:t>
            </a: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федеральное идентификационное приложение, включающее область данных ФОМС, ПФР,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ЭП</a:t>
            </a:r>
            <a:endParaRPr lang="ru-RU" dirty="0">
              <a:solidFill>
                <a:srgbClr val="244FA4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Начата опытная эксплуатация всех информационных систем ФУО, включая инфраструктуру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ПРО100</a:t>
            </a:r>
            <a:endParaRPr lang="ru-RU" dirty="0">
              <a:solidFill>
                <a:srgbClr val="244FA4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Совместно с рядом ИТ-интеграторов разработаны типовые решения для автоматизации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УОС</a:t>
            </a:r>
            <a:endParaRPr lang="ru-RU" dirty="0">
              <a:solidFill>
                <a:srgbClr val="244FA4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Министерство связи и массовых коммуникаций РФ подписало соглашение о подключении ОАО «УЭК» к </a:t>
            </a:r>
            <a:r>
              <a:rPr lang="ru-RU" dirty="0" smtClean="0">
                <a:solidFill>
                  <a:srgbClr val="244FA4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СМЭВ</a:t>
            </a:r>
            <a:endParaRPr lang="ru-RU" dirty="0">
              <a:solidFill>
                <a:srgbClr val="244FA4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71586"/>
            <a:ext cx="8280920" cy="47709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Статус проекта 1/3</a:t>
            </a:r>
            <a:endParaRPr lang="en-US" sz="4000" dirty="0">
              <a:solidFill>
                <a:srgbClr val="D16309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2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835696" y="1772816"/>
            <a:ext cx="6840760" cy="4137303"/>
          </a:xfrm>
          <a:prstGeom prst="roundRect">
            <a:avLst/>
          </a:prstGeom>
          <a:solidFill>
            <a:srgbClr val="D16309"/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781300" lvl="6" indent="-361950" defTabSz="1300163">
              <a:spcBef>
                <a:spcPts val="18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71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субъектов присоединены к Правилам ЕПСС УЭК</a:t>
            </a:r>
            <a:endParaRPr lang="ru-RU" dirty="0">
              <a:solidFill>
                <a:schemeClr val="bg1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2781300" lvl="6" indent="-361950" defTabSz="1300163">
              <a:spcBef>
                <a:spcPts val="18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12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субъект присоединится в 1 половине 2012 согласно рабочим планам</a:t>
            </a:r>
          </a:p>
          <a:p>
            <a:pPr marL="542925" indent="-276225" defTabSz="1300163">
              <a:spcBef>
                <a:spcPts val="3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 Проводится широкомасштабное испытание инфраструктуры УЭК с выпуском тестовых карт </a:t>
            </a:r>
            <a:endParaRPr lang="en-US" dirty="0" smtClean="0">
              <a:solidFill>
                <a:schemeClr val="bg1"/>
              </a:solidFill>
              <a:ea typeface="Tahoma" pitchFamily="34" charset="0"/>
              <a:cs typeface="Helvetica" pitchFamily="34" charset="0"/>
              <a:sym typeface="Helvetica" pitchFamily="34" charset="0"/>
            </a:endParaRPr>
          </a:p>
          <a:p>
            <a:pPr marL="542925" indent="-276225" defTabSz="1300163">
              <a:spcBef>
                <a:spcPts val="36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В 2012 году в 15 регионах страны будут эмитированы карты (пилотный режим и  досрочный выпуск)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314133"/>
            <a:ext cx="3888432" cy="2114867"/>
          </a:xfrm>
          <a:prstGeom prst="roundRect">
            <a:avLst/>
          </a:prstGeom>
          <a:ln w="28575">
            <a:solidFill>
              <a:srgbClr val="D16309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4624"/>
            <a:ext cx="8280920" cy="54910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Статус проекта 2/3</a:t>
            </a:r>
            <a:endParaRPr lang="en-US" sz="4000" dirty="0">
              <a:solidFill>
                <a:srgbClr val="D16309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4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268760"/>
            <a:ext cx="8208912" cy="3881914"/>
          </a:xfrm>
          <a:prstGeom prst="roundRect">
            <a:avLst/>
          </a:prstGeom>
          <a:solidFill>
            <a:srgbClr val="244FA4"/>
          </a:solidFill>
          <a:ln w="28575">
            <a:noFill/>
          </a:ln>
        </p:spPr>
        <p:txBody>
          <a:bodyPr wrap="square" anchor="ctr">
            <a:spAutoFit/>
          </a:bodyPr>
          <a:lstStyle/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Присоединены 8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 банков,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занимающие более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65%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рынка пластиковых карт в обращении* </a:t>
            </a: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банка находятся в заключительной стадии заключения договоров</a:t>
            </a: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более 80 банков проявили интерес к ЕПСС УЭК</a:t>
            </a:r>
          </a:p>
          <a:p>
            <a:pPr marL="285750" indent="-285750" defTabSz="1300163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Начато тестирование обслуживания УЭК на терминалах и банкоматах присоединившихся </a:t>
            </a:r>
            <a:r>
              <a:rPr lang="ru-RU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банков</a:t>
            </a:r>
          </a:p>
          <a:p>
            <a:pPr algn="r" defTabSz="1300163">
              <a:lnSpc>
                <a:spcPct val="150000"/>
              </a:lnSpc>
              <a:spcBef>
                <a:spcPts val="1800"/>
              </a:spcBef>
              <a:buClr>
                <a:schemeClr val="tx2">
                  <a:lumMod val="40000"/>
                  <a:lumOff val="60000"/>
                </a:schemeClr>
              </a:buClr>
              <a:buSzPct val="150000"/>
              <a:defRPr/>
            </a:pPr>
            <a:r>
              <a:rPr lang="ru-RU" sz="1000" dirty="0" smtClean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*</a:t>
            </a:r>
            <a:r>
              <a:rPr lang="ru-RU" sz="1000" dirty="0">
                <a:solidFill>
                  <a:schemeClr val="bg1"/>
                </a:solidFill>
                <a:ea typeface="Tahoma" pitchFamily="34" charset="0"/>
                <a:cs typeface="Helvetica" pitchFamily="34" charset="0"/>
                <a:sym typeface="Helvetica" pitchFamily="34" charset="0"/>
              </a:rPr>
              <a:t>по данным «РБК Рейтинг» на 01.07.2011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4624"/>
            <a:ext cx="8280920" cy="54910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Статус проекта 3/3</a:t>
            </a:r>
            <a:endParaRPr lang="en-US" sz="4000" dirty="0">
              <a:solidFill>
                <a:srgbClr val="D16309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4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68524"/>
            <a:ext cx="8280920" cy="54910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dirty="0" smtClean="0">
                <a:solidFill>
                  <a:srgbClr val="D16309"/>
                </a:solidFill>
              </a:rPr>
              <a:t>Road Map </a:t>
            </a:r>
            <a:r>
              <a:rPr lang="ru-RU" sz="3000" dirty="0" smtClean="0">
                <a:solidFill>
                  <a:srgbClr val="D16309"/>
                </a:solidFill>
              </a:rPr>
              <a:t>для субъектов РФ</a:t>
            </a:r>
            <a:endParaRPr lang="ru-RU" sz="3000" dirty="0">
              <a:solidFill>
                <a:srgbClr val="D16309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8834905"/>
              </p:ext>
            </p:extLst>
          </p:nvPr>
        </p:nvGraphicFramePr>
        <p:xfrm>
          <a:off x="611560" y="764704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251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4624"/>
            <a:ext cx="8280920" cy="54910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solidFill>
                  <a:srgbClr val="D16309"/>
                </a:solidFill>
              </a:rPr>
              <a:t>Финансово-экономическое обоснование</a:t>
            </a:r>
            <a:r>
              <a:rPr lang="en-US" sz="2000" dirty="0">
                <a:solidFill>
                  <a:srgbClr val="D16309"/>
                </a:solidFill>
              </a:rPr>
              <a:t>. </a:t>
            </a:r>
            <a:r>
              <a:rPr lang="ru-RU" sz="2000" dirty="0">
                <a:solidFill>
                  <a:srgbClr val="D16309"/>
                </a:solidFill>
              </a:rPr>
              <a:t>Описание модели </a:t>
            </a:r>
            <a:endParaRPr lang="ru-RU" sz="2000" dirty="0" smtClean="0">
              <a:solidFill>
                <a:srgbClr val="D16309"/>
              </a:solidFill>
            </a:endParaRPr>
          </a:p>
          <a:p>
            <a:pPr algn="r"/>
            <a:r>
              <a:rPr lang="ru-RU" sz="2000" dirty="0" smtClean="0">
                <a:solidFill>
                  <a:srgbClr val="D16309"/>
                </a:solidFill>
              </a:rPr>
              <a:t>деятельности </a:t>
            </a:r>
            <a:r>
              <a:rPr lang="ru-RU" sz="2000" dirty="0">
                <a:solidFill>
                  <a:srgbClr val="D16309"/>
                </a:solidFill>
              </a:rPr>
              <a:t>участника инфраструктуры УЭК</a:t>
            </a:r>
          </a:p>
        </p:txBody>
      </p:sp>
      <p:pic>
        <p:nvPicPr>
          <p:cNvPr id="6" name="Picture 2" descr="C:\Users\Sedov-AV\Desktop\Сним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268760"/>
            <a:ext cx="7056437" cy="44053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91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9807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-27384"/>
            <a:ext cx="7632848" cy="64807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40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Статус проекта в ЦФО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B089-CC17-4113-9E1D-024FE4504626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653411"/>
              </p:ext>
            </p:extLst>
          </p:nvPr>
        </p:nvGraphicFramePr>
        <p:xfrm>
          <a:off x="107504" y="1412776"/>
          <a:ext cx="45365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9614863"/>
              </p:ext>
            </p:extLst>
          </p:nvPr>
        </p:nvGraphicFramePr>
        <p:xfrm>
          <a:off x="4355976" y="1412776"/>
          <a:ext cx="455480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755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1160205"/>
            <a:ext cx="8208912" cy="4562951"/>
          </a:xfrm>
          <a:prstGeom prst="roundRect">
            <a:avLst/>
          </a:prstGeom>
          <a:solidFill>
            <a:srgbClr val="244FA4"/>
          </a:solidFill>
          <a:ln w="28575"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Согласно </a:t>
            </a:r>
            <a:r>
              <a:rPr lang="ru-RU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ДКП, </a:t>
            </a:r>
            <a:r>
              <a:rPr lang="ru-RU" b="1" i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необходимо провести следующие мероприятия: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Осуществить подготовку оборудования и информационных систем уполномоченных организаций пилотных субъектов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РФ, срок до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Начать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тестирование информационных систем УОС в пилотных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субъектах, срок до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Обеспечить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работу информационных систем УОС в рамках системы УЭК в пилотных субъектах, срок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до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Организовать процесс персонализации карт в пилотных субъектах РФ, срок до 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44624"/>
            <a:ext cx="8280920" cy="54910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200" dirty="0" smtClean="0">
                <a:solidFill>
                  <a:srgbClr val="D16309"/>
                </a:solidFill>
                <a:latin typeface="+mj-lt"/>
                <a:ea typeface="Segoe UI" pitchFamily="34" charset="0"/>
                <a:cs typeface="Segoe UI" pitchFamily="34" charset="0"/>
              </a:rPr>
              <a:t>Первоочередные мероприятия по подготовке региона 1/2</a:t>
            </a:r>
            <a:endParaRPr lang="en-US" sz="2200" dirty="0">
              <a:solidFill>
                <a:srgbClr val="D16309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7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UEC">
      <a:dk1>
        <a:srgbClr val="244FA4"/>
      </a:dk1>
      <a:lt1>
        <a:sysClr val="window" lastClr="FFFFFF"/>
      </a:lt1>
      <a:dk2>
        <a:srgbClr val="244FA4"/>
      </a:dk2>
      <a:lt2>
        <a:srgbClr val="D8D8D8"/>
      </a:lt2>
      <a:accent1>
        <a:srgbClr val="00B0F0"/>
      </a:accent1>
      <a:accent2>
        <a:srgbClr val="D99694"/>
      </a:accent2>
      <a:accent3>
        <a:srgbClr val="BDE296"/>
      </a:accent3>
      <a:accent4>
        <a:srgbClr val="BFA5E4"/>
      </a:accent4>
      <a:accent5>
        <a:srgbClr val="4BACC6"/>
      </a:accent5>
      <a:accent6>
        <a:srgbClr val="F79646"/>
      </a:accent6>
      <a:hlink>
        <a:srgbClr val="0000FF"/>
      </a:hlink>
      <a:folHlink>
        <a:srgbClr val="6432A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13282</TotalTime>
  <Words>586</Words>
  <Application>Microsoft Office PowerPoint</Application>
  <PresentationFormat>Экран (4:3)</PresentationFormat>
  <Paragraphs>106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18 апреля 2012 г.</vt:lpstr>
      <vt:lpstr>Внешний вид карты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Реквизиты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Юдкин Владимир Александрович</dc:creator>
  <cp:lastModifiedBy>Надежда</cp:lastModifiedBy>
  <cp:revision>421</cp:revision>
  <cp:lastPrinted>2011-11-25T08:04:11Z</cp:lastPrinted>
  <dcterms:created xsi:type="dcterms:W3CDTF">2011-11-01T12:53:14Z</dcterms:created>
  <dcterms:modified xsi:type="dcterms:W3CDTF">2013-05-02T18:10:14Z</dcterms:modified>
</cp:coreProperties>
</file>