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63" r:id="rId2"/>
    <p:sldId id="339" r:id="rId3"/>
    <p:sldId id="361" r:id="rId4"/>
    <p:sldId id="351" r:id="rId5"/>
    <p:sldId id="352" r:id="rId6"/>
    <p:sldId id="345" r:id="rId7"/>
    <p:sldId id="354" r:id="rId8"/>
    <p:sldId id="364" r:id="rId9"/>
    <p:sldId id="365" r:id="rId10"/>
    <p:sldId id="367" r:id="rId11"/>
    <p:sldId id="366" r:id="rId12"/>
    <p:sldId id="359" r:id="rId13"/>
  </p:sldIdLst>
  <p:sldSz cx="9906000" cy="6858000" type="A4"/>
  <p:notesSz cx="6797675" cy="9874250"/>
  <p:defaultTextStyle>
    <a:defPPr>
      <a:defRPr lang="ru-RU"/>
    </a:defPPr>
    <a:lvl1pPr marL="0" algn="l" defTabSz="95782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15" algn="l" defTabSz="95782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29" algn="l" defTabSz="95782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43" algn="l" defTabSz="95782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58" algn="l" defTabSz="95782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72" algn="l" defTabSz="95782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87" algn="l" defTabSz="95782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401" algn="l" defTabSz="95782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315" algn="l" defTabSz="95782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50FF"/>
    <a:srgbClr val="009900"/>
    <a:srgbClr val="6600CC"/>
    <a:srgbClr val="CC00FF"/>
    <a:srgbClr val="E6C1FF"/>
    <a:srgbClr val="996633"/>
    <a:srgbClr val="FF6600"/>
    <a:srgbClr val="FF3399"/>
    <a:srgbClr val="B7FFB7"/>
    <a:srgbClr val="FED5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1453" autoAdjust="0"/>
  </p:normalViewPr>
  <p:slideViewPr>
    <p:cSldViewPr>
      <p:cViewPr>
        <p:scale>
          <a:sx n="100" d="100"/>
          <a:sy n="100" d="100"/>
        </p:scale>
        <p:origin x="-90" y="-210"/>
      </p:cViewPr>
      <p:guideLst>
        <p:guide orient="horz" pos="2341"/>
        <p:guide orient="horz" pos="4065"/>
        <p:guide orient="horz" pos="1162"/>
        <p:guide orient="horz" pos="754"/>
        <p:guide orient="horz" pos="2478"/>
        <p:guide pos="3120"/>
        <p:guide pos="217"/>
        <p:guide pos="2031"/>
        <p:guide pos="41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46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C1D608-C533-43EF-B75A-7DE101EFEDEE}" type="datetimeFigureOut">
              <a:rPr lang="ru-RU" smtClean="0"/>
              <a:t>16.04.2013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25488" y="741363"/>
            <a:ext cx="53467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6C352-E19E-450B-8BD6-3AD2B1CEB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487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82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8915" algn="l" defTabSz="95782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7829" algn="l" defTabSz="95782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6743" algn="l" defTabSz="95782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5658" algn="l" defTabSz="95782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4572" algn="l" defTabSz="95782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3487" algn="l" defTabSz="95782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2401" algn="l" defTabSz="95782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31315" algn="l" defTabSz="957829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6C352-E19E-450B-8BD6-3AD2B1CEB1F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3964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6C352-E19E-450B-8BD6-3AD2B1CEB1FB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3964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itchFamily="2" charset="2"/>
              <a:buChar char="§"/>
            </a:pPr>
            <a:r>
              <a:rPr lang="en-US" sz="1400" b="1" dirty="0" smtClean="0">
                <a:solidFill>
                  <a:srgbClr val="FF0000"/>
                </a:solidFill>
              </a:rPr>
              <a:t>N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s</a:t>
            </a:r>
            <a:r>
              <a:rPr lang="ru-RU" sz="1400" b="1" baseline="-25000" dirty="0" smtClean="0">
                <a:solidFill>
                  <a:srgbClr val="FF0000"/>
                </a:solidFill>
              </a:rPr>
              <a:t>1</a:t>
            </a:r>
            <a:r>
              <a:rPr lang="ru-RU" sz="1400" b="1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FF0000"/>
                </a:solidFill>
              </a:rPr>
              <a:t>– доля жителей субъекта Российской Федерации, имеющих доступ к получению государственных и муниципальных услуг в МФЦ, которые оборудованы АИС МФЦ в соответствии с </a:t>
            </a:r>
            <a:r>
              <a:rPr lang="en-US" sz="1400" dirty="0" smtClean="0">
                <a:solidFill>
                  <a:srgbClr val="FF0000"/>
                </a:solidFill>
              </a:rPr>
              <a:t>S</a:t>
            </a:r>
            <a:r>
              <a:rPr lang="ru-RU" sz="1400" baseline="-25000" dirty="0" smtClean="0">
                <a:solidFill>
                  <a:srgbClr val="FF0000"/>
                </a:solidFill>
              </a:rPr>
              <a:t>1</a:t>
            </a:r>
            <a:r>
              <a:rPr lang="ru-RU" sz="1400" dirty="0" smtClean="0">
                <a:solidFill>
                  <a:srgbClr val="FF0000"/>
                </a:solidFill>
              </a:rPr>
              <a:t>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400" b="1" dirty="0" smtClean="0">
                <a:solidFill>
                  <a:srgbClr val="FF0000"/>
                </a:solidFill>
              </a:rPr>
              <a:t>N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s</a:t>
            </a:r>
            <a:r>
              <a:rPr lang="ru-RU" sz="1400" b="1" baseline="-25000" dirty="0" smtClean="0">
                <a:solidFill>
                  <a:srgbClr val="FF0000"/>
                </a:solidFill>
              </a:rPr>
              <a:t>2</a:t>
            </a:r>
            <a:r>
              <a:rPr lang="ru-RU" sz="1400" dirty="0" smtClean="0">
                <a:solidFill>
                  <a:srgbClr val="FF0000"/>
                </a:solidFill>
              </a:rPr>
              <a:t> – доля жителей субъекта Российской Федерации, имеющих доступ к получению государственных и муниципальных услуг в МФЦ, которые оборудованы АИС МФЦ в соответствии с </a:t>
            </a:r>
            <a:r>
              <a:rPr lang="en-US" sz="1400" dirty="0" smtClean="0">
                <a:solidFill>
                  <a:srgbClr val="FF0000"/>
                </a:solidFill>
              </a:rPr>
              <a:t>S</a:t>
            </a:r>
            <a:r>
              <a:rPr lang="ru-RU" sz="1400" baseline="-25000" dirty="0" smtClean="0">
                <a:solidFill>
                  <a:srgbClr val="FF0000"/>
                </a:solidFill>
              </a:rPr>
              <a:t>2</a:t>
            </a:r>
            <a:r>
              <a:rPr lang="ru-RU" sz="1400" dirty="0" smtClean="0">
                <a:solidFill>
                  <a:srgbClr val="FF0000"/>
                </a:solidFill>
              </a:rPr>
              <a:t>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400" b="1" dirty="0" smtClean="0">
                <a:solidFill>
                  <a:srgbClr val="FF0000"/>
                </a:solidFill>
              </a:rPr>
              <a:t>N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s</a:t>
            </a:r>
            <a:r>
              <a:rPr lang="ru-RU" sz="1400" b="1" baseline="-25000" dirty="0" smtClean="0">
                <a:solidFill>
                  <a:srgbClr val="FF0000"/>
                </a:solidFill>
              </a:rPr>
              <a:t>3</a:t>
            </a:r>
            <a:r>
              <a:rPr lang="ru-RU" sz="1400" b="1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FF0000"/>
                </a:solidFill>
              </a:rPr>
              <a:t>– доля жителей субъекта Российской Федерации, имеющих доступ к получению государственных и муниципальных услуг в МФЦ, которые оборудованы АИС МФЦ в соответствии с </a:t>
            </a:r>
            <a:r>
              <a:rPr lang="en-US" sz="1400" dirty="0" smtClean="0">
                <a:solidFill>
                  <a:srgbClr val="FF0000"/>
                </a:solidFill>
              </a:rPr>
              <a:t>S</a:t>
            </a:r>
            <a:r>
              <a:rPr lang="ru-RU" sz="1400" baseline="-25000" dirty="0" smtClean="0">
                <a:solidFill>
                  <a:srgbClr val="FF0000"/>
                </a:solidFill>
              </a:rPr>
              <a:t>3</a:t>
            </a:r>
            <a:r>
              <a:rPr lang="ru-RU" sz="1400" dirty="0" smtClean="0">
                <a:solidFill>
                  <a:srgbClr val="FF0000"/>
                </a:solidFill>
              </a:rPr>
              <a:t>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400" b="1" dirty="0" smtClean="0">
                <a:solidFill>
                  <a:srgbClr val="FF0000"/>
                </a:solidFill>
              </a:rPr>
              <a:t>N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s</a:t>
            </a:r>
            <a:r>
              <a:rPr lang="ru-RU" sz="1400" b="1" baseline="-25000" dirty="0" smtClean="0">
                <a:solidFill>
                  <a:srgbClr val="FF0000"/>
                </a:solidFill>
              </a:rPr>
              <a:t>4</a:t>
            </a:r>
            <a:r>
              <a:rPr lang="ru-RU" sz="1400" baseline="-25000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FF0000"/>
                </a:solidFill>
              </a:rPr>
              <a:t>– доля жителей субъекта Российской Федерации, имеющих доступ к получению государственных и муниципальных услуг в МФЦ, которые оборудованы АИС МФЦ в соответствии с </a:t>
            </a:r>
            <a:r>
              <a:rPr lang="en-US" sz="1400" dirty="0" smtClean="0">
                <a:solidFill>
                  <a:srgbClr val="FF0000"/>
                </a:solidFill>
              </a:rPr>
              <a:t>S</a:t>
            </a:r>
            <a:r>
              <a:rPr lang="ru-RU" sz="1400" baseline="-25000" dirty="0" smtClean="0">
                <a:solidFill>
                  <a:srgbClr val="FF0000"/>
                </a:solidFill>
              </a:rPr>
              <a:t>4.</a:t>
            </a:r>
            <a:r>
              <a:rPr lang="ru-RU" sz="1400" dirty="0" smtClean="0">
                <a:solidFill>
                  <a:srgbClr val="FF0000"/>
                </a:solidFill>
              </a:rPr>
              <a:t>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400" b="1" dirty="0" smtClean="0">
                <a:solidFill>
                  <a:srgbClr val="FF0000"/>
                </a:solidFill>
              </a:rPr>
              <a:t>N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s</a:t>
            </a:r>
            <a:r>
              <a:rPr lang="ru-RU" sz="1400" b="1" baseline="-25000" dirty="0" smtClean="0">
                <a:solidFill>
                  <a:srgbClr val="FF0000"/>
                </a:solidFill>
              </a:rPr>
              <a:t>5 </a:t>
            </a:r>
            <a:r>
              <a:rPr lang="ru-RU" sz="1400" dirty="0" smtClean="0">
                <a:solidFill>
                  <a:srgbClr val="FF0000"/>
                </a:solidFill>
              </a:rPr>
              <a:t>– доля жителей субъекта Российской Федерации, имеющих доступ к получению государственных и муниципальных услуг в МФЦ, которые оборудованы АИС МФЦ в соответствии с </a:t>
            </a:r>
            <a:r>
              <a:rPr lang="en-US" sz="1400" dirty="0" smtClean="0">
                <a:solidFill>
                  <a:srgbClr val="FF0000"/>
                </a:solidFill>
              </a:rPr>
              <a:t>S</a:t>
            </a:r>
            <a:r>
              <a:rPr lang="ru-RU" sz="1400" baseline="-25000" dirty="0" smtClean="0">
                <a:solidFill>
                  <a:srgbClr val="FF0000"/>
                </a:solidFill>
              </a:rPr>
              <a:t>5.</a:t>
            </a:r>
            <a:endParaRPr lang="ru-RU" sz="1400" dirty="0" smtClean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6C352-E19E-450B-8BD6-3AD2B1CEB1FB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396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6C352-E19E-450B-8BD6-3AD2B1CEB1F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396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6C352-E19E-450B-8BD6-3AD2B1CEB1F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396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6C352-E19E-450B-8BD6-3AD2B1CEB1F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396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itchFamily="2" charset="2"/>
              <a:buChar char="§"/>
            </a:pPr>
            <a:r>
              <a:rPr lang="en-US" sz="1400" b="1" dirty="0" smtClean="0">
                <a:solidFill>
                  <a:srgbClr val="FF0000"/>
                </a:solidFill>
              </a:rPr>
              <a:t>N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s</a:t>
            </a:r>
            <a:r>
              <a:rPr lang="ru-RU" sz="1400" b="1" baseline="-25000" dirty="0" smtClean="0">
                <a:solidFill>
                  <a:srgbClr val="FF0000"/>
                </a:solidFill>
              </a:rPr>
              <a:t>1</a:t>
            </a:r>
            <a:r>
              <a:rPr lang="ru-RU" sz="1400" b="1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FF0000"/>
                </a:solidFill>
              </a:rPr>
              <a:t>– доля жителей субъекта Российской Федерации, имеющих доступ к получению государственных и муниципальных услуг в МФЦ, которые оборудованы АИС МФЦ в соответствии с </a:t>
            </a:r>
            <a:r>
              <a:rPr lang="en-US" sz="1400" dirty="0" smtClean="0">
                <a:solidFill>
                  <a:srgbClr val="FF0000"/>
                </a:solidFill>
              </a:rPr>
              <a:t>S</a:t>
            </a:r>
            <a:r>
              <a:rPr lang="ru-RU" sz="1400" baseline="-25000" dirty="0" smtClean="0">
                <a:solidFill>
                  <a:srgbClr val="FF0000"/>
                </a:solidFill>
              </a:rPr>
              <a:t>1</a:t>
            </a:r>
            <a:r>
              <a:rPr lang="ru-RU" sz="1400" dirty="0" smtClean="0">
                <a:solidFill>
                  <a:srgbClr val="FF0000"/>
                </a:solidFill>
              </a:rPr>
              <a:t>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400" b="1" dirty="0" smtClean="0">
                <a:solidFill>
                  <a:srgbClr val="FF0000"/>
                </a:solidFill>
              </a:rPr>
              <a:t>N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s</a:t>
            </a:r>
            <a:r>
              <a:rPr lang="ru-RU" sz="1400" b="1" baseline="-25000" dirty="0" smtClean="0">
                <a:solidFill>
                  <a:srgbClr val="FF0000"/>
                </a:solidFill>
              </a:rPr>
              <a:t>2</a:t>
            </a:r>
            <a:r>
              <a:rPr lang="ru-RU" sz="1400" dirty="0" smtClean="0">
                <a:solidFill>
                  <a:srgbClr val="FF0000"/>
                </a:solidFill>
              </a:rPr>
              <a:t> – доля жителей субъекта Российской Федерации, имеющих доступ к получению государственных и муниципальных услуг в МФЦ, которые оборудованы АИС МФЦ в соответствии с </a:t>
            </a:r>
            <a:r>
              <a:rPr lang="en-US" sz="1400" dirty="0" smtClean="0">
                <a:solidFill>
                  <a:srgbClr val="FF0000"/>
                </a:solidFill>
              </a:rPr>
              <a:t>S</a:t>
            </a:r>
            <a:r>
              <a:rPr lang="ru-RU" sz="1400" baseline="-25000" dirty="0" smtClean="0">
                <a:solidFill>
                  <a:srgbClr val="FF0000"/>
                </a:solidFill>
              </a:rPr>
              <a:t>2</a:t>
            </a:r>
            <a:r>
              <a:rPr lang="ru-RU" sz="1400" dirty="0" smtClean="0">
                <a:solidFill>
                  <a:srgbClr val="FF0000"/>
                </a:solidFill>
              </a:rPr>
              <a:t>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400" b="1" dirty="0" smtClean="0">
                <a:solidFill>
                  <a:srgbClr val="FF0000"/>
                </a:solidFill>
              </a:rPr>
              <a:t>N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s</a:t>
            </a:r>
            <a:r>
              <a:rPr lang="ru-RU" sz="1400" b="1" baseline="-25000" dirty="0" smtClean="0">
                <a:solidFill>
                  <a:srgbClr val="FF0000"/>
                </a:solidFill>
              </a:rPr>
              <a:t>3</a:t>
            </a:r>
            <a:r>
              <a:rPr lang="ru-RU" sz="1400" b="1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FF0000"/>
                </a:solidFill>
              </a:rPr>
              <a:t>– доля жителей субъекта Российской Федерации, имеющих доступ к получению государственных и муниципальных услуг в МФЦ, которые оборудованы АИС МФЦ в соответствии с </a:t>
            </a:r>
            <a:r>
              <a:rPr lang="en-US" sz="1400" dirty="0" smtClean="0">
                <a:solidFill>
                  <a:srgbClr val="FF0000"/>
                </a:solidFill>
              </a:rPr>
              <a:t>S</a:t>
            </a:r>
            <a:r>
              <a:rPr lang="ru-RU" sz="1400" baseline="-25000" dirty="0" smtClean="0">
                <a:solidFill>
                  <a:srgbClr val="FF0000"/>
                </a:solidFill>
              </a:rPr>
              <a:t>3</a:t>
            </a:r>
            <a:r>
              <a:rPr lang="ru-RU" sz="1400" dirty="0" smtClean="0">
                <a:solidFill>
                  <a:srgbClr val="FF0000"/>
                </a:solidFill>
              </a:rPr>
              <a:t>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400" b="1" dirty="0" smtClean="0">
                <a:solidFill>
                  <a:srgbClr val="FF0000"/>
                </a:solidFill>
              </a:rPr>
              <a:t>N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s</a:t>
            </a:r>
            <a:r>
              <a:rPr lang="ru-RU" sz="1400" b="1" baseline="-25000" dirty="0" smtClean="0">
                <a:solidFill>
                  <a:srgbClr val="FF0000"/>
                </a:solidFill>
              </a:rPr>
              <a:t>4</a:t>
            </a:r>
            <a:r>
              <a:rPr lang="ru-RU" sz="1400" baseline="-25000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FF0000"/>
                </a:solidFill>
              </a:rPr>
              <a:t>– доля жителей субъекта Российской Федерации, имеющих доступ к получению государственных и муниципальных услуг в МФЦ, которые оборудованы АИС МФЦ в соответствии с </a:t>
            </a:r>
            <a:r>
              <a:rPr lang="en-US" sz="1400" dirty="0" smtClean="0">
                <a:solidFill>
                  <a:srgbClr val="FF0000"/>
                </a:solidFill>
              </a:rPr>
              <a:t>S</a:t>
            </a:r>
            <a:r>
              <a:rPr lang="ru-RU" sz="1400" baseline="-25000" dirty="0" smtClean="0">
                <a:solidFill>
                  <a:srgbClr val="FF0000"/>
                </a:solidFill>
              </a:rPr>
              <a:t>4.</a:t>
            </a:r>
            <a:r>
              <a:rPr lang="ru-RU" sz="1400" dirty="0" smtClean="0">
                <a:solidFill>
                  <a:srgbClr val="FF0000"/>
                </a:solidFill>
              </a:rPr>
              <a:t>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400" b="1" dirty="0" smtClean="0">
                <a:solidFill>
                  <a:srgbClr val="FF0000"/>
                </a:solidFill>
              </a:rPr>
              <a:t>N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s</a:t>
            </a:r>
            <a:r>
              <a:rPr lang="ru-RU" sz="1400" b="1" baseline="-25000" dirty="0" smtClean="0">
                <a:solidFill>
                  <a:srgbClr val="FF0000"/>
                </a:solidFill>
              </a:rPr>
              <a:t>5 </a:t>
            </a:r>
            <a:r>
              <a:rPr lang="ru-RU" sz="1400" dirty="0" smtClean="0">
                <a:solidFill>
                  <a:srgbClr val="FF0000"/>
                </a:solidFill>
              </a:rPr>
              <a:t>– доля жителей субъекта Российской Федерации, имеющих доступ к получению государственных и муниципальных услуг в МФЦ, которые оборудованы АИС МФЦ в соответствии с </a:t>
            </a:r>
            <a:r>
              <a:rPr lang="en-US" sz="1400" dirty="0" smtClean="0">
                <a:solidFill>
                  <a:srgbClr val="FF0000"/>
                </a:solidFill>
              </a:rPr>
              <a:t>S</a:t>
            </a:r>
            <a:r>
              <a:rPr lang="ru-RU" sz="1400" baseline="-25000" dirty="0" smtClean="0">
                <a:solidFill>
                  <a:srgbClr val="FF0000"/>
                </a:solidFill>
              </a:rPr>
              <a:t>5.</a:t>
            </a:r>
            <a:endParaRPr lang="ru-RU" sz="1400" dirty="0" smtClean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6C352-E19E-450B-8BD6-3AD2B1CEB1F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396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itchFamily="2" charset="2"/>
              <a:buChar char="§"/>
            </a:pPr>
            <a:r>
              <a:rPr lang="en-US" sz="1400" b="1" dirty="0" smtClean="0">
                <a:solidFill>
                  <a:srgbClr val="FF0000"/>
                </a:solidFill>
              </a:rPr>
              <a:t>N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s</a:t>
            </a:r>
            <a:r>
              <a:rPr lang="ru-RU" sz="1400" b="1" baseline="-25000" dirty="0" smtClean="0">
                <a:solidFill>
                  <a:srgbClr val="FF0000"/>
                </a:solidFill>
              </a:rPr>
              <a:t>1</a:t>
            </a:r>
            <a:r>
              <a:rPr lang="ru-RU" sz="1400" b="1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FF0000"/>
                </a:solidFill>
              </a:rPr>
              <a:t>– доля жителей субъекта Российской Федерации, имеющих доступ к получению государственных и муниципальных услуг в МФЦ, которые оборудованы АИС МФЦ в соответствии с </a:t>
            </a:r>
            <a:r>
              <a:rPr lang="en-US" sz="1400" dirty="0" smtClean="0">
                <a:solidFill>
                  <a:srgbClr val="FF0000"/>
                </a:solidFill>
              </a:rPr>
              <a:t>S</a:t>
            </a:r>
            <a:r>
              <a:rPr lang="ru-RU" sz="1400" baseline="-25000" dirty="0" smtClean="0">
                <a:solidFill>
                  <a:srgbClr val="FF0000"/>
                </a:solidFill>
              </a:rPr>
              <a:t>1</a:t>
            </a:r>
            <a:r>
              <a:rPr lang="ru-RU" sz="1400" dirty="0" smtClean="0">
                <a:solidFill>
                  <a:srgbClr val="FF0000"/>
                </a:solidFill>
              </a:rPr>
              <a:t>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400" b="1" dirty="0" smtClean="0">
                <a:solidFill>
                  <a:srgbClr val="FF0000"/>
                </a:solidFill>
              </a:rPr>
              <a:t>N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s</a:t>
            </a:r>
            <a:r>
              <a:rPr lang="ru-RU" sz="1400" b="1" baseline="-25000" dirty="0" smtClean="0">
                <a:solidFill>
                  <a:srgbClr val="FF0000"/>
                </a:solidFill>
              </a:rPr>
              <a:t>2</a:t>
            </a:r>
            <a:r>
              <a:rPr lang="ru-RU" sz="1400" dirty="0" smtClean="0">
                <a:solidFill>
                  <a:srgbClr val="FF0000"/>
                </a:solidFill>
              </a:rPr>
              <a:t> – доля жителей субъекта Российской Федерации, имеющих доступ к получению государственных и муниципальных услуг в МФЦ, которые оборудованы АИС МФЦ в соответствии с </a:t>
            </a:r>
            <a:r>
              <a:rPr lang="en-US" sz="1400" dirty="0" smtClean="0">
                <a:solidFill>
                  <a:srgbClr val="FF0000"/>
                </a:solidFill>
              </a:rPr>
              <a:t>S</a:t>
            </a:r>
            <a:r>
              <a:rPr lang="ru-RU" sz="1400" baseline="-25000" dirty="0" smtClean="0">
                <a:solidFill>
                  <a:srgbClr val="FF0000"/>
                </a:solidFill>
              </a:rPr>
              <a:t>2</a:t>
            </a:r>
            <a:r>
              <a:rPr lang="ru-RU" sz="1400" dirty="0" smtClean="0">
                <a:solidFill>
                  <a:srgbClr val="FF0000"/>
                </a:solidFill>
              </a:rPr>
              <a:t>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400" b="1" dirty="0" smtClean="0">
                <a:solidFill>
                  <a:srgbClr val="FF0000"/>
                </a:solidFill>
              </a:rPr>
              <a:t>N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s</a:t>
            </a:r>
            <a:r>
              <a:rPr lang="ru-RU" sz="1400" b="1" baseline="-25000" dirty="0" smtClean="0">
                <a:solidFill>
                  <a:srgbClr val="FF0000"/>
                </a:solidFill>
              </a:rPr>
              <a:t>3</a:t>
            </a:r>
            <a:r>
              <a:rPr lang="ru-RU" sz="1400" b="1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FF0000"/>
                </a:solidFill>
              </a:rPr>
              <a:t>– доля жителей субъекта Российской Федерации, имеющих доступ к получению государственных и муниципальных услуг в МФЦ, которые оборудованы АИС МФЦ в соответствии с </a:t>
            </a:r>
            <a:r>
              <a:rPr lang="en-US" sz="1400" dirty="0" smtClean="0">
                <a:solidFill>
                  <a:srgbClr val="FF0000"/>
                </a:solidFill>
              </a:rPr>
              <a:t>S</a:t>
            </a:r>
            <a:r>
              <a:rPr lang="ru-RU" sz="1400" baseline="-25000" dirty="0" smtClean="0">
                <a:solidFill>
                  <a:srgbClr val="FF0000"/>
                </a:solidFill>
              </a:rPr>
              <a:t>3</a:t>
            </a:r>
            <a:r>
              <a:rPr lang="ru-RU" sz="1400" dirty="0" smtClean="0">
                <a:solidFill>
                  <a:srgbClr val="FF0000"/>
                </a:solidFill>
              </a:rPr>
              <a:t>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400" b="1" dirty="0" smtClean="0">
                <a:solidFill>
                  <a:srgbClr val="FF0000"/>
                </a:solidFill>
              </a:rPr>
              <a:t>N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s</a:t>
            </a:r>
            <a:r>
              <a:rPr lang="ru-RU" sz="1400" b="1" baseline="-25000" dirty="0" smtClean="0">
                <a:solidFill>
                  <a:srgbClr val="FF0000"/>
                </a:solidFill>
              </a:rPr>
              <a:t>4</a:t>
            </a:r>
            <a:r>
              <a:rPr lang="ru-RU" sz="1400" baseline="-25000" dirty="0" smtClean="0">
                <a:solidFill>
                  <a:srgbClr val="FF0000"/>
                </a:solidFill>
              </a:rPr>
              <a:t> </a:t>
            </a:r>
            <a:r>
              <a:rPr lang="ru-RU" sz="1400" dirty="0" smtClean="0">
                <a:solidFill>
                  <a:srgbClr val="FF0000"/>
                </a:solidFill>
              </a:rPr>
              <a:t>– доля жителей субъекта Российской Федерации, имеющих доступ к получению государственных и муниципальных услуг в МФЦ, которые оборудованы АИС МФЦ в соответствии с </a:t>
            </a:r>
            <a:r>
              <a:rPr lang="en-US" sz="1400" dirty="0" smtClean="0">
                <a:solidFill>
                  <a:srgbClr val="FF0000"/>
                </a:solidFill>
              </a:rPr>
              <a:t>S</a:t>
            </a:r>
            <a:r>
              <a:rPr lang="ru-RU" sz="1400" baseline="-25000" dirty="0" smtClean="0">
                <a:solidFill>
                  <a:srgbClr val="FF0000"/>
                </a:solidFill>
              </a:rPr>
              <a:t>4.</a:t>
            </a:r>
            <a:r>
              <a:rPr lang="ru-RU" sz="1400" dirty="0" smtClean="0">
                <a:solidFill>
                  <a:srgbClr val="FF0000"/>
                </a:solidFill>
              </a:rPr>
              <a:t>;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400" b="1" dirty="0" smtClean="0">
                <a:solidFill>
                  <a:srgbClr val="FF0000"/>
                </a:solidFill>
              </a:rPr>
              <a:t>N</a:t>
            </a:r>
            <a:r>
              <a:rPr lang="en-US" sz="1400" b="1" baseline="-25000" dirty="0" smtClean="0">
                <a:solidFill>
                  <a:srgbClr val="FF0000"/>
                </a:solidFill>
              </a:rPr>
              <a:t>s</a:t>
            </a:r>
            <a:r>
              <a:rPr lang="ru-RU" sz="1400" b="1" baseline="-25000" dirty="0" smtClean="0">
                <a:solidFill>
                  <a:srgbClr val="FF0000"/>
                </a:solidFill>
              </a:rPr>
              <a:t>5 </a:t>
            </a:r>
            <a:r>
              <a:rPr lang="ru-RU" sz="1400" dirty="0" smtClean="0">
                <a:solidFill>
                  <a:srgbClr val="FF0000"/>
                </a:solidFill>
              </a:rPr>
              <a:t>– доля жителей субъекта Российской Федерации, имеющих доступ к получению государственных и муниципальных услуг в МФЦ, которые оборудованы АИС МФЦ в соответствии с </a:t>
            </a:r>
            <a:r>
              <a:rPr lang="en-US" sz="1400" dirty="0" smtClean="0">
                <a:solidFill>
                  <a:srgbClr val="FF0000"/>
                </a:solidFill>
              </a:rPr>
              <a:t>S</a:t>
            </a:r>
            <a:r>
              <a:rPr lang="ru-RU" sz="1400" baseline="-25000" dirty="0" smtClean="0">
                <a:solidFill>
                  <a:srgbClr val="FF0000"/>
                </a:solidFill>
              </a:rPr>
              <a:t>5.</a:t>
            </a:r>
            <a:endParaRPr lang="ru-RU" sz="1400" dirty="0" smtClean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6C352-E19E-450B-8BD6-3AD2B1CEB1F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396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6C352-E19E-450B-8BD6-3AD2B1CEB1F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396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6C352-E19E-450B-8BD6-3AD2B1CEB1F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3964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6C352-E19E-450B-8BD6-3AD2B1CEB1FB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396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EBA9-F415-4FE0-9EE6-630C28FC15EE}" type="datetime1">
              <a:rPr lang="ru-RU" smtClean="0"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E019-575F-4C4C-ACBF-D10E1C530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665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8A17-E334-4519-BD44-13F694DB928E}" type="datetime1">
              <a:rPr lang="ru-RU" smtClean="0"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E019-575F-4C4C-ACBF-D10E1C530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432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CB48-51FB-46F8-86AA-1792277CA424}" type="datetime1">
              <a:rPr lang="ru-RU" smtClean="0"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E019-575F-4C4C-ACBF-D10E1C530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96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66F8B-9810-4DD3-A210-378691B44CFB}" type="datetime1">
              <a:rPr lang="ru-RU" smtClean="0"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E019-575F-4C4C-ACBF-D10E1C530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710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1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2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67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4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3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1A14-8CDF-421D-9006-E85E57C6ABF7}" type="datetime1">
              <a:rPr lang="ru-RU" smtClean="0"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E019-575F-4C4C-ACBF-D10E1C530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19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A808-65E3-4C86-8FE1-C7875D01D243}" type="datetime1">
              <a:rPr lang="ru-RU" smtClean="0"/>
              <a:t>16.04.2013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E019-575F-4C4C-ACBF-D10E1C530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887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1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5" indent="0">
              <a:buNone/>
              <a:defRPr sz="2100" b="1"/>
            </a:lvl2pPr>
            <a:lvl3pPr marL="957829" indent="0">
              <a:buNone/>
              <a:defRPr sz="1900" b="1"/>
            </a:lvl3pPr>
            <a:lvl4pPr marL="1436743" indent="0">
              <a:buNone/>
              <a:defRPr sz="1700" b="1"/>
            </a:lvl4pPr>
            <a:lvl5pPr marL="1915658" indent="0">
              <a:buNone/>
              <a:defRPr sz="1700" b="1"/>
            </a:lvl5pPr>
            <a:lvl6pPr marL="2394572" indent="0">
              <a:buNone/>
              <a:defRPr sz="1700" b="1"/>
            </a:lvl6pPr>
            <a:lvl7pPr marL="2873487" indent="0">
              <a:buNone/>
              <a:defRPr sz="1700" b="1"/>
            </a:lvl7pPr>
            <a:lvl8pPr marL="3352401" indent="0">
              <a:buNone/>
              <a:defRPr sz="1700" b="1"/>
            </a:lvl8pPr>
            <a:lvl9pPr marL="3831315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1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5" indent="0">
              <a:buNone/>
              <a:defRPr sz="2100" b="1"/>
            </a:lvl2pPr>
            <a:lvl3pPr marL="957829" indent="0">
              <a:buNone/>
              <a:defRPr sz="1900" b="1"/>
            </a:lvl3pPr>
            <a:lvl4pPr marL="1436743" indent="0">
              <a:buNone/>
              <a:defRPr sz="1700" b="1"/>
            </a:lvl4pPr>
            <a:lvl5pPr marL="1915658" indent="0">
              <a:buNone/>
              <a:defRPr sz="1700" b="1"/>
            </a:lvl5pPr>
            <a:lvl6pPr marL="2394572" indent="0">
              <a:buNone/>
              <a:defRPr sz="1700" b="1"/>
            </a:lvl6pPr>
            <a:lvl7pPr marL="2873487" indent="0">
              <a:buNone/>
              <a:defRPr sz="1700" b="1"/>
            </a:lvl7pPr>
            <a:lvl8pPr marL="3352401" indent="0">
              <a:buNone/>
              <a:defRPr sz="1700" b="1"/>
            </a:lvl8pPr>
            <a:lvl9pPr marL="3831315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38F3-F866-413E-9E9B-31066891E988}" type="datetime1">
              <a:rPr lang="ru-RU" smtClean="0"/>
              <a:t>16.04.2013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E019-575F-4C4C-ACBF-D10E1C530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284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BE7FF-261D-41A9-B6E6-AFA371E1E1C4}" type="datetime1">
              <a:rPr lang="ru-RU" smtClean="0"/>
              <a:t>16.04.2013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E019-575F-4C4C-ACBF-D10E1C530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086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8DB3-FFA5-4337-8C0F-D91E6B04ACBE}" type="datetime1">
              <a:rPr lang="ru-RU" smtClean="0"/>
              <a:t>16.04.2013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E019-575F-4C4C-ACBF-D10E1C530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969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15" indent="0">
              <a:buNone/>
              <a:defRPr sz="1300"/>
            </a:lvl2pPr>
            <a:lvl3pPr marL="957829" indent="0">
              <a:buNone/>
              <a:defRPr sz="1000"/>
            </a:lvl3pPr>
            <a:lvl4pPr marL="1436743" indent="0">
              <a:buNone/>
              <a:defRPr sz="1000"/>
            </a:lvl4pPr>
            <a:lvl5pPr marL="1915658" indent="0">
              <a:buNone/>
              <a:defRPr sz="1000"/>
            </a:lvl5pPr>
            <a:lvl6pPr marL="2394572" indent="0">
              <a:buNone/>
              <a:defRPr sz="1000"/>
            </a:lvl6pPr>
            <a:lvl7pPr marL="2873487" indent="0">
              <a:buNone/>
              <a:defRPr sz="1000"/>
            </a:lvl7pPr>
            <a:lvl8pPr marL="3352401" indent="0">
              <a:buNone/>
              <a:defRPr sz="1000"/>
            </a:lvl8pPr>
            <a:lvl9pPr marL="3831315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CAC0-2EF2-48FD-A1D3-807389528463}" type="datetime1">
              <a:rPr lang="ru-RU" smtClean="0"/>
              <a:t>16.04.2013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E019-575F-4C4C-ACBF-D10E1C530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498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915" indent="0">
              <a:buNone/>
              <a:defRPr sz="2900"/>
            </a:lvl2pPr>
            <a:lvl3pPr marL="957829" indent="0">
              <a:buNone/>
              <a:defRPr sz="2500"/>
            </a:lvl3pPr>
            <a:lvl4pPr marL="1436743" indent="0">
              <a:buNone/>
              <a:defRPr sz="2100"/>
            </a:lvl4pPr>
            <a:lvl5pPr marL="1915658" indent="0">
              <a:buNone/>
              <a:defRPr sz="2100"/>
            </a:lvl5pPr>
            <a:lvl6pPr marL="2394572" indent="0">
              <a:buNone/>
              <a:defRPr sz="2100"/>
            </a:lvl6pPr>
            <a:lvl7pPr marL="2873487" indent="0">
              <a:buNone/>
              <a:defRPr sz="2100"/>
            </a:lvl7pPr>
            <a:lvl8pPr marL="3352401" indent="0">
              <a:buNone/>
              <a:defRPr sz="2100"/>
            </a:lvl8pPr>
            <a:lvl9pPr marL="3831315" indent="0">
              <a:buNone/>
              <a:defRPr sz="21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6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15" indent="0">
              <a:buNone/>
              <a:defRPr sz="1300"/>
            </a:lvl2pPr>
            <a:lvl3pPr marL="957829" indent="0">
              <a:buNone/>
              <a:defRPr sz="1000"/>
            </a:lvl3pPr>
            <a:lvl4pPr marL="1436743" indent="0">
              <a:buNone/>
              <a:defRPr sz="1000"/>
            </a:lvl4pPr>
            <a:lvl5pPr marL="1915658" indent="0">
              <a:buNone/>
              <a:defRPr sz="1000"/>
            </a:lvl5pPr>
            <a:lvl6pPr marL="2394572" indent="0">
              <a:buNone/>
              <a:defRPr sz="1000"/>
            </a:lvl6pPr>
            <a:lvl7pPr marL="2873487" indent="0">
              <a:buNone/>
              <a:defRPr sz="1000"/>
            </a:lvl7pPr>
            <a:lvl8pPr marL="3352401" indent="0">
              <a:buNone/>
              <a:defRPr sz="1000"/>
            </a:lvl8pPr>
            <a:lvl9pPr marL="3831315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00EF3-CD25-4698-BE8B-45173E63416D}" type="datetime1">
              <a:rPr lang="ru-RU" smtClean="0"/>
              <a:t>16.04.2013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BE019-575F-4C4C-ACBF-D10E1C530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01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83" tIns="47891" rIns="95783" bIns="47891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5783" tIns="47891" rIns="95783" bIns="4789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1" y="6356351"/>
            <a:ext cx="2311400" cy="365125"/>
          </a:xfrm>
          <a:prstGeom prst="rect">
            <a:avLst/>
          </a:prstGeom>
        </p:spPr>
        <p:txBody>
          <a:bodyPr vert="horz" lIns="95783" tIns="47891" rIns="95783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06183-008B-47EE-AA14-0108F9FD9E06}" type="datetime1">
              <a:rPr lang="ru-RU" smtClean="0"/>
              <a:t>16.04.2013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5783" tIns="47891" rIns="95783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5783" tIns="47891" rIns="95783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BE019-575F-4C4C-ACBF-D10E1C5309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667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57829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6" indent="-359186" algn="l" defTabSz="957829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36" indent="-299322" algn="l" defTabSz="957829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86" indent="-239457" algn="l" defTabSz="957829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201" indent="-239457" algn="l" defTabSz="957829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115" indent="-239457" algn="l" defTabSz="957829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029" indent="-239457" algn="l" defTabSz="95782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44" indent="-239457" algn="l" defTabSz="95782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58" indent="-239457" algn="l" defTabSz="95782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73" indent="-239457" algn="l" defTabSz="95782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5782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15" algn="l" defTabSz="95782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29" algn="l" defTabSz="95782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43" algn="l" defTabSz="95782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58" algn="l" defTabSz="95782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72" algn="l" defTabSz="95782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87" algn="l" defTabSz="95782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401" algn="l" defTabSz="95782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315" algn="l" defTabSz="95782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eletkina\Documents\orel_Minsvyaz_outlines_grey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25" b="13253"/>
          <a:stretch/>
        </p:blipFill>
        <p:spPr bwMode="auto">
          <a:xfrm>
            <a:off x="726815" y="2207317"/>
            <a:ext cx="2367720" cy="2445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Прямоугольник 33"/>
          <p:cNvSpPr/>
          <p:nvPr/>
        </p:nvSpPr>
        <p:spPr>
          <a:xfrm>
            <a:off x="3850209" y="0"/>
            <a:ext cx="6055791" cy="9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6575"/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852500" y="5949384"/>
            <a:ext cx="6055791" cy="93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6575"/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4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90"/>
          <a:stretch/>
        </p:blipFill>
        <p:spPr bwMode="auto">
          <a:xfrm>
            <a:off x="752170" y="955682"/>
            <a:ext cx="2688662" cy="1084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868546" y="2636912"/>
            <a:ext cx="6032869" cy="7197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6575"/>
            <a:r>
              <a:rPr lang="ru-RU" cap="al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О реализации государственной политики в сфере региональной информатизации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856692" y="2636912"/>
            <a:ext cx="185291" cy="7208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92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-7776" y="908720"/>
            <a:ext cx="184920" cy="46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3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90"/>
          <a:stretch/>
        </p:blipFill>
        <p:spPr bwMode="auto">
          <a:xfrm>
            <a:off x="8320382" y="278157"/>
            <a:ext cx="1386278" cy="559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995"/>
          <a:stretch/>
        </p:blipFill>
        <p:spPr bwMode="auto">
          <a:xfrm>
            <a:off x="200472" y="90086"/>
            <a:ext cx="735640" cy="93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1018849" y="260648"/>
            <a:ext cx="45719" cy="582836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3" tIns="47891" rIns="95783" bIns="47891" spcCol="0"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64568" y="260648"/>
            <a:ext cx="5904656" cy="527605"/>
          </a:xfrm>
          <a:prstGeom prst="rect">
            <a:avLst/>
          </a:prstGeom>
          <a:noFill/>
        </p:spPr>
        <p:txBody>
          <a:bodyPr wrap="square" lIns="95783" tIns="47891" rIns="95783" bIns="47891" rtlCol="0">
            <a:spAutoFit/>
          </a:bodyPr>
          <a:lstStyle/>
          <a:p>
            <a:r>
              <a:rPr lang="ru-RU" sz="2800" b="1" dirty="0">
                <a:solidFill>
                  <a:schemeClr val="bg1">
                    <a:lumMod val="50000"/>
                  </a:schemeClr>
                </a:solidFill>
              </a:rPr>
              <a:t>Поддержка региональных проектов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6969224" y="561427"/>
            <a:ext cx="122413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200472" y="868650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/>
            <a:r>
              <a:rPr lang="ru-RU" sz="1800" b="1" dirty="0">
                <a:solidFill>
                  <a:srgbClr val="7030A0"/>
                </a:solidFill>
              </a:rPr>
              <a:t>Содержание заявки на участие в конкурсном </a:t>
            </a:r>
            <a:r>
              <a:rPr lang="ru-RU" sz="1800" b="1" dirty="0" smtClean="0">
                <a:solidFill>
                  <a:srgbClr val="7030A0"/>
                </a:solidFill>
              </a:rPr>
              <a:t>отборе:</a:t>
            </a:r>
            <a:endParaRPr lang="ru-RU" sz="1800" b="1" dirty="0">
              <a:solidFill>
                <a:srgbClr val="7030A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8504" y="1368489"/>
            <a:ext cx="4968552" cy="5516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900"/>
              </a:spcAft>
              <a:buClr>
                <a:srgbClr val="7030A0"/>
              </a:buClr>
              <a:buFont typeface="+mj-lt"/>
              <a:buAutoNum type="arabicPeriod"/>
            </a:pP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сопроводительное </a:t>
            </a: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письмо;</a:t>
            </a:r>
          </a:p>
          <a:p>
            <a:pPr marL="342900" indent="-342900">
              <a:spcAft>
                <a:spcPts val="900"/>
              </a:spcAft>
              <a:buClr>
                <a:srgbClr val="7030A0"/>
              </a:buClr>
              <a:buFont typeface="+mj-lt"/>
              <a:buAutoNum type="arabicPeriod"/>
            </a:pP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информационная </a:t>
            </a: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карта;</a:t>
            </a:r>
          </a:p>
          <a:p>
            <a:pPr marL="342900" indent="-342900">
              <a:spcAft>
                <a:spcPts val="900"/>
              </a:spcAft>
              <a:buClr>
                <a:srgbClr val="7030A0"/>
              </a:buClr>
              <a:buFont typeface="+mj-lt"/>
              <a:buAutoNum type="arabicPeriod"/>
            </a:pP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утвержденная в установленном порядке региональная </a:t>
            </a: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программа;</a:t>
            </a:r>
          </a:p>
          <a:p>
            <a:pPr marL="342900" indent="-342900">
              <a:spcAft>
                <a:spcPts val="900"/>
              </a:spcAft>
              <a:buClr>
                <a:srgbClr val="7030A0"/>
              </a:buClr>
              <a:buFont typeface="+mj-lt"/>
              <a:buAutoNum type="arabicPeriod"/>
            </a:pP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выписка из закона субъекта Российской </a:t>
            </a: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Федерации</a:t>
            </a:r>
            <a:b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 </a:t>
            </a: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бюджете субъекта Российской </a:t>
            </a: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Федерации</a:t>
            </a:r>
            <a:b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на </a:t>
            </a: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2013 </a:t>
            </a: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год;</a:t>
            </a:r>
          </a:p>
          <a:p>
            <a:pPr marL="342900" indent="-342900">
              <a:spcAft>
                <a:spcPts val="900"/>
              </a:spcAft>
              <a:buClr>
                <a:srgbClr val="7030A0"/>
              </a:buClr>
              <a:buFont typeface="+mj-lt"/>
              <a:buAutoNum type="arabicPeriod"/>
            </a:pP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сведения о запрашиваемом объеме </a:t>
            </a: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средств</a:t>
            </a:r>
            <a:b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на </a:t>
            </a: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реализацию </a:t>
            </a: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Проектов;</a:t>
            </a:r>
          </a:p>
          <a:p>
            <a:pPr marL="342900" indent="-342900">
              <a:spcAft>
                <a:spcPts val="900"/>
              </a:spcAft>
              <a:buClr>
                <a:srgbClr val="7030A0"/>
              </a:buClr>
              <a:buFont typeface="+mj-lt"/>
              <a:buAutoNum type="arabicPeriod"/>
            </a:pP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календарный план мероприятий по реализации </a:t>
            </a: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Проектов;</a:t>
            </a:r>
          </a:p>
          <a:p>
            <a:pPr marL="342900" indent="-342900">
              <a:spcAft>
                <a:spcPts val="900"/>
              </a:spcAft>
              <a:buClr>
                <a:srgbClr val="7030A0"/>
              </a:buClr>
              <a:buFont typeface="+mj-lt"/>
              <a:buAutoNum type="arabicPeriod"/>
            </a:pP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данные для расчета значений показателей, используемых для определения уровня развития субъекта Российской Федерации в сфере становления информационного </a:t>
            </a:r>
            <a:r>
              <a:rPr lang="ru-RU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общества;</a:t>
            </a:r>
          </a:p>
          <a:p>
            <a:pPr marL="342900" indent="-342900">
              <a:spcAft>
                <a:spcPts val="900"/>
              </a:spcAft>
              <a:buClr>
                <a:srgbClr val="7030A0"/>
              </a:buClr>
              <a:buFont typeface="+mj-lt"/>
              <a:buAutoNum type="arabicPeriod"/>
            </a:pP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документы, подтверждающие данные для расчета значений показателей, используемых для определения уровня развития субъекта Российской Федерации в сфере становления информационного </a:t>
            </a:r>
            <a:r>
              <a:rPr lang="ru-RU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общества.</a:t>
            </a:r>
            <a:endParaRPr lang="ru-RU" sz="1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1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560512" y="1682080"/>
            <a:ext cx="9289032" cy="0"/>
          </a:xfrm>
          <a:prstGeom prst="line">
            <a:avLst/>
          </a:prstGeom>
          <a:noFill/>
          <a:ln w="190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Прямая соединительная линия 17"/>
          <p:cNvCxnSpPr>
            <a:cxnSpLocks noChangeShapeType="1"/>
          </p:cNvCxnSpPr>
          <p:nvPr/>
        </p:nvCxnSpPr>
        <p:spPr bwMode="auto">
          <a:xfrm flipV="1">
            <a:off x="5457056" y="1368490"/>
            <a:ext cx="0" cy="5282142"/>
          </a:xfrm>
          <a:prstGeom prst="line">
            <a:avLst/>
          </a:prstGeom>
          <a:noFill/>
          <a:ln w="190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Прямая соединительная линия 17"/>
          <p:cNvCxnSpPr>
            <a:cxnSpLocks noChangeShapeType="1"/>
          </p:cNvCxnSpPr>
          <p:nvPr/>
        </p:nvCxnSpPr>
        <p:spPr bwMode="auto">
          <a:xfrm flipH="1">
            <a:off x="560512" y="2114128"/>
            <a:ext cx="9289032" cy="0"/>
          </a:xfrm>
          <a:prstGeom prst="line">
            <a:avLst/>
          </a:prstGeom>
          <a:noFill/>
          <a:ln w="190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Прямая соединительная линия 18"/>
          <p:cNvCxnSpPr>
            <a:cxnSpLocks noChangeShapeType="1"/>
          </p:cNvCxnSpPr>
          <p:nvPr/>
        </p:nvCxnSpPr>
        <p:spPr bwMode="auto">
          <a:xfrm flipH="1">
            <a:off x="560512" y="2618184"/>
            <a:ext cx="9289032" cy="0"/>
          </a:xfrm>
          <a:prstGeom prst="line">
            <a:avLst/>
          </a:prstGeom>
          <a:noFill/>
          <a:ln w="190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Прямая соединительная линия 19"/>
          <p:cNvCxnSpPr>
            <a:cxnSpLocks noChangeShapeType="1"/>
          </p:cNvCxnSpPr>
          <p:nvPr/>
        </p:nvCxnSpPr>
        <p:spPr bwMode="auto">
          <a:xfrm flipH="1">
            <a:off x="560512" y="3410272"/>
            <a:ext cx="9289032" cy="0"/>
          </a:xfrm>
          <a:prstGeom prst="line">
            <a:avLst/>
          </a:prstGeom>
          <a:noFill/>
          <a:ln w="190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Прямая соединительная линия 20"/>
          <p:cNvCxnSpPr>
            <a:cxnSpLocks noChangeShapeType="1"/>
          </p:cNvCxnSpPr>
          <p:nvPr/>
        </p:nvCxnSpPr>
        <p:spPr bwMode="auto">
          <a:xfrm flipH="1">
            <a:off x="560512" y="3986336"/>
            <a:ext cx="9289032" cy="0"/>
          </a:xfrm>
          <a:prstGeom prst="line">
            <a:avLst/>
          </a:prstGeom>
          <a:noFill/>
          <a:ln w="190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Прямая соединительная линия 22"/>
          <p:cNvCxnSpPr>
            <a:cxnSpLocks noChangeShapeType="1"/>
          </p:cNvCxnSpPr>
          <p:nvPr/>
        </p:nvCxnSpPr>
        <p:spPr bwMode="auto">
          <a:xfrm flipH="1">
            <a:off x="560512" y="4562400"/>
            <a:ext cx="9289032" cy="0"/>
          </a:xfrm>
          <a:prstGeom prst="line">
            <a:avLst/>
          </a:prstGeom>
          <a:noFill/>
          <a:ln w="190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Прямая соединительная линия 23"/>
          <p:cNvCxnSpPr>
            <a:cxnSpLocks noChangeShapeType="1"/>
          </p:cNvCxnSpPr>
          <p:nvPr/>
        </p:nvCxnSpPr>
        <p:spPr bwMode="auto">
          <a:xfrm flipH="1">
            <a:off x="560512" y="5642520"/>
            <a:ext cx="9289032" cy="0"/>
          </a:xfrm>
          <a:prstGeom prst="line">
            <a:avLst/>
          </a:prstGeom>
          <a:noFill/>
          <a:ln w="190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Прямоугольник 7"/>
          <p:cNvSpPr/>
          <p:nvPr/>
        </p:nvSpPr>
        <p:spPr>
          <a:xfrm>
            <a:off x="5744319" y="1343526"/>
            <a:ext cx="17592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Приложение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№ 3 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745088" y="1775574"/>
            <a:ext cx="17592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Приложение </a:t>
            </a:r>
            <a:r>
              <a:rPr lang="ru-RU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№ 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 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745088" y="3647782"/>
            <a:ext cx="17592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Приложение № 5 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5745088" y="4223846"/>
            <a:ext cx="17592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Приложение № 6 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745088" y="5015934"/>
            <a:ext cx="17592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Приложение № 7 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3" name="Пятиугольник 32"/>
          <p:cNvSpPr/>
          <p:nvPr/>
        </p:nvSpPr>
        <p:spPr>
          <a:xfrm rot="5400000">
            <a:off x="7537513" y="-883705"/>
            <a:ext cx="504056" cy="4088906"/>
          </a:xfrm>
          <a:prstGeom prst="homePlate">
            <a:avLst>
              <a:gd name="adj" fmla="val 36472"/>
            </a:avLst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lIns="72000" tIns="36000" rIns="36000" bIns="36000"/>
          <a:lstStyle/>
          <a:p>
            <a:pPr marL="0" lvl="2" algn="ctr"/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Приказ Минкомсвязи России от </a:t>
            </a:r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30.07.2012 № 188</a:t>
            </a:r>
            <a:b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</a:br>
            <a:endParaRPr lang="ru-RU" sz="1400" b="1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5889104" y="2420888"/>
            <a:ext cx="331419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5889104" y="2996952"/>
            <a:ext cx="331419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5472606" y="5898758"/>
            <a:ext cx="43769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Документы, указанные в </a:t>
            </a:r>
            <a:r>
              <a:rPr lang="ru-RU" sz="16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пп</a:t>
            </a:r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13.1 – 13.3 Приказа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03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0" y="1196752"/>
            <a:ext cx="184920" cy="46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3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90"/>
          <a:stretch/>
        </p:blipFill>
        <p:spPr bwMode="auto">
          <a:xfrm>
            <a:off x="8320382" y="278157"/>
            <a:ext cx="1386278" cy="559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995"/>
          <a:stretch/>
        </p:blipFill>
        <p:spPr bwMode="auto">
          <a:xfrm>
            <a:off x="200472" y="90086"/>
            <a:ext cx="735640" cy="93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45795" y="1196752"/>
            <a:ext cx="88276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2"/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Ответственность получателей субсидии, в соответствии с Постановлением Правительства от 06 июня 2012 года № 560: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18849" y="260648"/>
            <a:ext cx="45719" cy="582836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3" tIns="47891" rIns="95783" bIns="47891" spcCol="0"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16496" y="1207626"/>
            <a:ext cx="45719" cy="637197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3" tIns="47891" rIns="95783" bIns="47891" spcCol="0" rtlCol="0" anchor="ctr"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                     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064568" y="260648"/>
            <a:ext cx="5904656" cy="527605"/>
          </a:xfrm>
          <a:prstGeom prst="rect">
            <a:avLst/>
          </a:prstGeom>
          <a:noFill/>
        </p:spPr>
        <p:txBody>
          <a:bodyPr wrap="square" lIns="95783" tIns="47891" rIns="95783" bIns="47891" rtlCol="0">
            <a:spAutoFit/>
          </a:bodyPr>
          <a:lstStyle/>
          <a:p>
            <a:r>
              <a:rPr lang="ru-RU" sz="2800" b="1" dirty="0">
                <a:solidFill>
                  <a:schemeClr val="bg1">
                    <a:lumMod val="50000"/>
                  </a:schemeClr>
                </a:solidFill>
              </a:rPr>
              <a:t>Поддержка региональных проектов</a:t>
            </a: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flipH="1">
            <a:off x="6969224" y="561427"/>
            <a:ext cx="122413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>
            <a:spLocks noChangeAspect="1"/>
          </p:cNvSpPr>
          <p:nvPr/>
        </p:nvSpPr>
        <p:spPr>
          <a:xfrm>
            <a:off x="920552" y="3987622"/>
            <a:ext cx="6336704" cy="809530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77000">
                <a:schemeClr val="bg1">
                  <a:lumMod val="95000"/>
                </a:schemeClr>
              </a:gs>
              <a:gs pos="100000">
                <a:schemeClr val="bg1">
                  <a:lumMod val="50000"/>
                </a:schemeClr>
              </a:gs>
            </a:gsLst>
            <a:lin ang="18900000" scaled="1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44000" tIns="36000" rIns="36000" bIns="36000" anchor="t" anchorCtr="0"/>
          <a:lstStyle/>
          <a:p>
            <a:pPr>
              <a:buClr>
                <a:srgbClr val="7030A0"/>
              </a:buClr>
            </a:pPr>
            <a:r>
              <a:rPr lang="ru-RU" b="1" dirty="0">
                <a:solidFill>
                  <a:srgbClr val="7030A0"/>
                </a:solidFill>
              </a:rPr>
              <a:t>3. Возврат субсидии в случае не достижения заявленных результатов по конкурсному отбору 2012 года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19" name="Скругленный прямоугольник 18"/>
          <p:cNvSpPr>
            <a:spLocks noChangeAspect="1"/>
          </p:cNvSpPr>
          <p:nvPr/>
        </p:nvSpPr>
        <p:spPr>
          <a:xfrm>
            <a:off x="920552" y="2132856"/>
            <a:ext cx="6328320" cy="809530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77000">
                <a:schemeClr val="bg1">
                  <a:lumMod val="95000"/>
                </a:schemeClr>
              </a:gs>
              <a:gs pos="100000">
                <a:schemeClr val="bg1">
                  <a:lumMod val="50000"/>
                </a:schemeClr>
              </a:gs>
            </a:gsLst>
            <a:lin ang="18900000" scaled="1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44000" tIns="36000" rIns="36000" bIns="36000" anchor="t" anchorCtr="0"/>
          <a:lstStyle/>
          <a:p>
            <a:pPr>
              <a:buClr>
                <a:srgbClr val="7030A0"/>
              </a:buClr>
            </a:pPr>
            <a:r>
              <a:rPr lang="ru-RU" b="1" dirty="0">
                <a:solidFill>
                  <a:srgbClr val="7030A0"/>
                </a:solidFill>
              </a:rPr>
              <a:t>1. Приостановка перечисления субсидии при её нецелевом использовании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0" name="Скругленный прямоугольник 19"/>
          <p:cNvSpPr>
            <a:spLocks noChangeAspect="1"/>
          </p:cNvSpPr>
          <p:nvPr/>
        </p:nvSpPr>
        <p:spPr>
          <a:xfrm>
            <a:off x="928936" y="3051518"/>
            <a:ext cx="6328320" cy="809530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77000">
                <a:schemeClr val="bg1">
                  <a:lumMod val="95000"/>
                </a:schemeClr>
              </a:gs>
              <a:gs pos="100000">
                <a:schemeClr val="bg1">
                  <a:lumMod val="50000"/>
                </a:schemeClr>
              </a:gs>
            </a:gsLst>
            <a:lin ang="18900000" scaled="1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44000" tIns="36000" rIns="36000" bIns="36000" anchor="t" anchorCtr="0"/>
          <a:lstStyle/>
          <a:p>
            <a:pPr>
              <a:buClr>
                <a:srgbClr val="7030A0"/>
              </a:buClr>
            </a:pPr>
            <a:r>
              <a:rPr lang="ru-RU" b="1" dirty="0">
                <a:solidFill>
                  <a:srgbClr val="7030A0"/>
                </a:solidFill>
              </a:rPr>
              <a:t>2. Возврат субсидии в случае не достижения заявленных результатов в установленный срок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16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-7776" y="1016784"/>
            <a:ext cx="184920" cy="46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3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90"/>
          <a:stretch/>
        </p:blipFill>
        <p:spPr bwMode="auto">
          <a:xfrm>
            <a:off x="8320382" y="278157"/>
            <a:ext cx="1386278" cy="559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995"/>
          <a:stretch/>
        </p:blipFill>
        <p:spPr bwMode="auto">
          <a:xfrm>
            <a:off x="200472" y="90086"/>
            <a:ext cx="735640" cy="93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1018849" y="260648"/>
            <a:ext cx="45719" cy="582836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3" tIns="47891" rIns="95783" bIns="47891" spcCol="0"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64568" y="260648"/>
            <a:ext cx="5904656" cy="527605"/>
          </a:xfrm>
          <a:prstGeom prst="rect">
            <a:avLst/>
          </a:prstGeom>
          <a:noFill/>
        </p:spPr>
        <p:txBody>
          <a:bodyPr wrap="square" lIns="95783" tIns="47891" rIns="95783" bIns="47891" rtlCol="0">
            <a:spAutoFit/>
          </a:bodyPr>
          <a:lstStyle/>
          <a:p>
            <a:r>
              <a:rPr lang="ru-RU" sz="2800" b="1" dirty="0">
                <a:solidFill>
                  <a:schemeClr val="bg1">
                    <a:lumMod val="50000"/>
                  </a:schemeClr>
                </a:solidFill>
              </a:rPr>
              <a:t>Поддержка региональных проектов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6969224" y="561427"/>
            <a:ext cx="122413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16496" y="2740858"/>
            <a:ext cx="88569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7030A0"/>
                </a:solidFill>
              </a:rPr>
              <a:t>Спасибо за внимание!</a:t>
            </a:r>
          </a:p>
          <a:p>
            <a:pPr algn="ctr"/>
            <a:endParaRPr lang="ru-RU" sz="1800" b="1" dirty="0" smtClean="0">
              <a:solidFill>
                <a:srgbClr val="7030A0"/>
              </a:solidFill>
            </a:endParaRPr>
          </a:p>
          <a:p>
            <a:pPr algn="ctr"/>
            <a:endParaRPr lang="ru-RU" sz="1800" b="1" dirty="0">
              <a:solidFill>
                <a:srgbClr val="7030A0"/>
              </a:solidFill>
            </a:endParaRPr>
          </a:p>
          <a:p>
            <a:pPr algn="ctr"/>
            <a:endParaRPr lang="en-US" sz="1800" b="1" dirty="0" smtClean="0">
              <a:solidFill>
                <a:srgbClr val="7030A0"/>
              </a:solidFill>
            </a:endParaRPr>
          </a:p>
          <a:p>
            <a:pPr algn="ctr"/>
            <a:endParaRPr lang="ru-RU" sz="1800" b="1" dirty="0" smtClean="0">
              <a:solidFill>
                <a:srgbClr val="7030A0"/>
              </a:solidFill>
            </a:endParaRPr>
          </a:p>
          <a:p>
            <a:pPr algn="r"/>
            <a:r>
              <a:rPr lang="ru-RU" sz="1600" b="1" dirty="0" smtClean="0">
                <a:solidFill>
                  <a:srgbClr val="7030A0"/>
                </a:solidFill>
              </a:rPr>
              <a:t>Советник Департамента</a:t>
            </a:r>
          </a:p>
          <a:p>
            <a:pPr algn="r"/>
            <a:r>
              <a:rPr lang="ru-RU" sz="1600" b="1" dirty="0" smtClean="0">
                <a:solidFill>
                  <a:srgbClr val="7030A0"/>
                </a:solidFill>
              </a:rPr>
              <a:t> координации информатизации</a:t>
            </a:r>
          </a:p>
          <a:p>
            <a:pPr algn="r"/>
            <a:r>
              <a:rPr lang="ru-RU" sz="1600" b="1" dirty="0" smtClean="0">
                <a:solidFill>
                  <a:srgbClr val="7030A0"/>
                </a:solidFill>
              </a:rPr>
              <a:t> Минкомсвязи России:</a:t>
            </a:r>
          </a:p>
          <a:p>
            <a:pPr algn="r"/>
            <a:r>
              <a:rPr lang="ru-RU" sz="1600" b="1" dirty="0" smtClean="0">
                <a:solidFill>
                  <a:srgbClr val="7030A0"/>
                </a:solidFill>
              </a:rPr>
              <a:t> Урнышев Роман Валерьевич</a:t>
            </a:r>
          </a:p>
          <a:p>
            <a:pPr algn="r"/>
            <a:r>
              <a:rPr lang="en-US" sz="1600" b="1" dirty="0">
                <a:solidFill>
                  <a:srgbClr val="7030A0"/>
                </a:solidFill>
              </a:rPr>
              <a:t>e-mail</a:t>
            </a:r>
            <a:r>
              <a:rPr lang="en-US" sz="1600" b="1" dirty="0" smtClean="0">
                <a:solidFill>
                  <a:srgbClr val="7030A0"/>
                </a:solidFill>
              </a:rPr>
              <a:t>:</a:t>
            </a:r>
            <a:r>
              <a:rPr lang="ru-RU" sz="1600" b="1" dirty="0" smtClean="0">
                <a:solidFill>
                  <a:srgbClr val="7030A0"/>
                </a:solidFill>
              </a:rPr>
              <a:t> </a:t>
            </a:r>
            <a:r>
              <a:rPr lang="en-US" sz="1600" b="1" dirty="0" smtClean="0">
                <a:solidFill>
                  <a:srgbClr val="7030A0"/>
                </a:solidFill>
              </a:rPr>
              <a:t>r.urnishev@minsvyaz.ru</a:t>
            </a:r>
            <a:endParaRPr lang="en-US" sz="1600" b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02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064568" y="260648"/>
            <a:ext cx="5904656" cy="527605"/>
          </a:xfrm>
          <a:prstGeom prst="rect">
            <a:avLst/>
          </a:prstGeom>
          <a:noFill/>
        </p:spPr>
        <p:txBody>
          <a:bodyPr wrap="square" lIns="95783" tIns="47891" rIns="95783" bIns="47891" rtlCol="0">
            <a:spAutoFit/>
          </a:bodyPr>
          <a:lstStyle/>
          <a:p>
            <a:r>
              <a:rPr lang="ru-RU" sz="2800" b="1" dirty="0">
                <a:solidFill>
                  <a:schemeClr val="bg1">
                    <a:lumMod val="50000"/>
                  </a:schemeClr>
                </a:solidFill>
              </a:rPr>
              <a:t>Поддержка региональных проектов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6969224" y="561427"/>
            <a:ext cx="122413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0" y="1196752"/>
            <a:ext cx="184920" cy="46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3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90"/>
          <a:stretch/>
        </p:blipFill>
        <p:spPr bwMode="auto">
          <a:xfrm>
            <a:off x="8320382" y="278157"/>
            <a:ext cx="1386278" cy="559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995"/>
          <a:stretch/>
        </p:blipFill>
        <p:spPr bwMode="auto">
          <a:xfrm>
            <a:off x="200472" y="90086"/>
            <a:ext cx="735640" cy="93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45795" y="1117193"/>
            <a:ext cx="88276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2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</a:rPr>
              <a:t>Субсидии из федерального бюджета субъектам Российской Федерации на реализацию проектов, направленных на становление информационного общества</a:t>
            </a:r>
            <a:endParaRPr lang="ru-RU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18849" y="260648"/>
            <a:ext cx="45719" cy="582836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3" tIns="47891" rIns="95783" bIns="47891" spcCol="0"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16496" y="1128068"/>
            <a:ext cx="45719" cy="1004788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3" tIns="47891" rIns="95783" bIns="47891" spcCol="0"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5125" y="2309971"/>
            <a:ext cx="3139723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1600"/>
            </a:lvl1pPr>
          </a:lstStyle>
          <a:p>
            <a:pPr marL="0" lvl="2"/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Правила распределения и предоставления субсидий определены: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848544" y="4293096"/>
            <a:ext cx="3600000" cy="720080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36000">
                <a:schemeClr val="bg1">
                  <a:lumMod val="95000"/>
                </a:schemeClr>
              </a:gs>
              <a:gs pos="100000">
                <a:schemeClr val="bg1">
                  <a:lumMod val="50000"/>
                </a:schemeClr>
              </a:gs>
            </a:gsLst>
            <a:lin ang="18900000" scaled="1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0000" tIns="36000" rIns="36000" bIns="36000" anchor="t" anchorCtr="0"/>
          <a:lstStyle/>
          <a:p>
            <a:r>
              <a:rPr lang="ru-RU" sz="1600" dirty="0">
                <a:solidFill>
                  <a:schemeClr val="tx1"/>
                </a:solidFill>
                <a:cs typeface="Arial" pitchFamily="34" charset="0"/>
              </a:rPr>
              <a:t>Порядок конкурсного отбора на право получения субсидий</a:t>
            </a:r>
          </a:p>
        </p:txBody>
      </p:sp>
      <p:sp>
        <p:nvSpPr>
          <p:cNvPr id="27" name="Скругленный прямоугольник 26"/>
          <p:cNvSpPr>
            <a:spLocks noChangeAspect="1"/>
          </p:cNvSpPr>
          <p:nvPr/>
        </p:nvSpPr>
        <p:spPr>
          <a:xfrm>
            <a:off x="5313440" y="4294746"/>
            <a:ext cx="3600000" cy="718430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100000">
                <a:srgbClr val="7030A0"/>
              </a:gs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 w="12700">
            <a:noFill/>
          </a:ln>
          <a:effectLst>
            <a:outerShdw blurRad="50800" dist="12700" dir="2700000" algn="tl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16000" tIns="144000" rIns="216000" bIns="216000" anchor="t"/>
          <a:lstStyle/>
          <a:p>
            <a:r>
              <a:rPr lang="ru-RU" sz="1600" b="1" dirty="0">
                <a:solidFill>
                  <a:schemeClr val="bg1"/>
                </a:solidFill>
                <a:cs typeface="Arial" pitchFamily="34" charset="0"/>
              </a:rPr>
              <a:t>Приказ Минкомсвязи России</a:t>
            </a:r>
            <a:br>
              <a:rPr lang="ru-RU" sz="1600" b="1" dirty="0">
                <a:solidFill>
                  <a:schemeClr val="bg1"/>
                </a:solidFill>
                <a:cs typeface="Arial" pitchFamily="34" charset="0"/>
              </a:rPr>
            </a:br>
            <a:r>
              <a:rPr lang="ru-RU" sz="1600" b="1" dirty="0">
                <a:solidFill>
                  <a:schemeClr val="bg1"/>
                </a:solidFill>
                <a:cs typeface="Arial" pitchFamily="34" charset="0"/>
              </a:rPr>
              <a:t>от 30.07.2012 № 188</a:t>
            </a:r>
            <a:br>
              <a:rPr lang="ru-RU" sz="1600" b="1" dirty="0">
                <a:solidFill>
                  <a:schemeClr val="bg1"/>
                </a:solidFill>
                <a:cs typeface="Arial" pitchFamily="34" charset="0"/>
              </a:rPr>
            </a:br>
            <a:endParaRPr lang="ru-RU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4556956" y="4716961"/>
            <a:ext cx="612068" cy="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  <a:headEnd type="non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Скругленный прямоугольник 28"/>
          <p:cNvSpPr/>
          <p:nvPr/>
        </p:nvSpPr>
        <p:spPr>
          <a:xfrm>
            <a:off x="848544" y="5085184"/>
            <a:ext cx="3600000" cy="720080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36000">
                <a:schemeClr val="bg1">
                  <a:lumMod val="95000"/>
                </a:schemeClr>
              </a:gs>
              <a:gs pos="100000">
                <a:schemeClr val="bg1">
                  <a:lumMod val="50000"/>
                </a:schemeClr>
              </a:gs>
            </a:gsLst>
            <a:lin ang="18900000" scaled="1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0000" tIns="36000" rIns="36000" bIns="36000" anchor="t" anchorCtr="0"/>
          <a:lstStyle/>
          <a:p>
            <a:r>
              <a:rPr lang="ru-RU" sz="1600" dirty="0">
                <a:solidFill>
                  <a:schemeClr val="tx1"/>
                </a:solidFill>
                <a:cs typeface="Arial" pitchFamily="34" charset="0"/>
              </a:rPr>
              <a:t>Форма соглашения о предоставлении субсидии</a:t>
            </a:r>
          </a:p>
        </p:txBody>
      </p:sp>
      <p:sp>
        <p:nvSpPr>
          <p:cNvPr id="30" name="Скругленный прямоугольник 29"/>
          <p:cNvSpPr>
            <a:spLocks noChangeAspect="1"/>
          </p:cNvSpPr>
          <p:nvPr/>
        </p:nvSpPr>
        <p:spPr>
          <a:xfrm>
            <a:off x="5313440" y="5086834"/>
            <a:ext cx="3600000" cy="718430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100000">
                <a:srgbClr val="7030A0"/>
              </a:gs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 w="12700">
            <a:noFill/>
          </a:ln>
          <a:effectLst>
            <a:outerShdw blurRad="50800" dist="12700" dir="2700000" algn="tl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16000" tIns="144000" rIns="216000" bIns="216000" anchor="t"/>
          <a:lstStyle/>
          <a:p>
            <a:r>
              <a:rPr lang="ru-RU" sz="1600" b="1" dirty="0">
                <a:solidFill>
                  <a:schemeClr val="bg1"/>
                </a:solidFill>
                <a:cs typeface="Arial" pitchFamily="34" charset="0"/>
              </a:rPr>
              <a:t>Приказ Минкомсвязи России</a:t>
            </a:r>
            <a:br>
              <a:rPr lang="ru-RU" sz="1600" b="1" dirty="0">
                <a:solidFill>
                  <a:schemeClr val="bg1"/>
                </a:solidFill>
                <a:cs typeface="Arial" pitchFamily="34" charset="0"/>
              </a:rPr>
            </a:br>
            <a:r>
              <a:rPr lang="ru-RU" sz="1600" b="1" dirty="0">
                <a:solidFill>
                  <a:schemeClr val="bg1"/>
                </a:solidFill>
                <a:cs typeface="Arial" pitchFamily="34" charset="0"/>
              </a:rPr>
              <a:t>от 09.11.2012 № 263</a:t>
            </a:r>
          </a:p>
          <a:p>
            <a:r>
              <a:rPr lang="ru-RU" sz="1600" b="1" dirty="0">
                <a:solidFill>
                  <a:schemeClr val="bg1"/>
                </a:solidFill>
                <a:cs typeface="Arial" pitchFamily="34" charset="0"/>
              </a:rPr>
              <a:t/>
            </a:r>
            <a:br>
              <a:rPr lang="ru-RU" sz="1600" b="1" dirty="0">
                <a:solidFill>
                  <a:schemeClr val="bg1"/>
                </a:solidFill>
                <a:cs typeface="Arial" pitchFamily="34" charset="0"/>
              </a:rPr>
            </a:br>
            <a:endParaRPr lang="ru-RU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4556956" y="5509049"/>
            <a:ext cx="612068" cy="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  <a:headEnd type="non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кругленный прямоугольник 32"/>
          <p:cNvSpPr/>
          <p:nvPr/>
        </p:nvSpPr>
        <p:spPr>
          <a:xfrm>
            <a:off x="848544" y="5877272"/>
            <a:ext cx="3600000" cy="720080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36000">
                <a:schemeClr val="bg1">
                  <a:lumMod val="95000"/>
                </a:schemeClr>
              </a:gs>
              <a:gs pos="100000">
                <a:schemeClr val="bg1">
                  <a:lumMod val="50000"/>
                </a:schemeClr>
              </a:gs>
            </a:gsLst>
            <a:lin ang="18900000" scaled="1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0000" tIns="36000" rIns="36000" bIns="36000" anchor="t" anchorCtr="0"/>
          <a:lstStyle/>
          <a:p>
            <a:r>
              <a:rPr lang="ru-RU" sz="1600" dirty="0">
                <a:solidFill>
                  <a:schemeClr val="tx1"/>
                </a:solidFill>
                <a:cs typeface="Arial" pitchFamily="34" charset="0"/>
              </a:rPr>
              <a:t>Положение о конкурсной комиссии по конкурсному отбору</a:t>
            </a:r>
          </a:p>
        </p:txBody>
      </p:sp>
      <p:sp>
        <p:nvSpPr>
          <p:cNvPr id="34" name="Скругленный прямоугольник 33"/>
          <p:cNvSpPr>
            <a:spLocks noChangeAspect="1"/>
          </p:cNvSpPr>
          <p:nvPr/>
        </p:nvSpPr>
        <p:spPr>
          <a:xfrm>
            <a:off x="5313440" y="5878922"/>
            <a:ext cx="3600000" cy="718430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100000">
                <a:srgbClr val="7030A0"/>
              </a:gs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 w="12700">
            <a:noFill/>
          </a:ln>
          <a:effectLst>
            <a:outerShdw blurRad="50800" dist="12700" dir="2700000" algn="tl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16000" tIns="144000" rIns="216000" bIns="216000" anchor="t"/>
          <a:lstStyle/>
          <a:p>
            <a:r>
              <a:rPr lang="ru-RU" sz="1600" b="1" dirty="0">
                <a:solidFill>
                  <a:schemeClr val="bg1"/>
                </a:solidFill>
                <a:cs typeface="Arial" pitchFamily="34" charset="0"/>
              </a:rPr>
              <a:t>Приказ Минкомсвязи России</a:t>
            </a:r>
            <a:br>
              <a:rPr lang="ru-RU" sz="1600" b="1" dirty="0">
                <a:solidFill>
                  <a:schemeClr val="bg1"/>
                </a:solidFill>
                <a:cs typeface="Arial" pitchFamily="34" charset="0"/>
              </a:rPr>
            </a:br>
            <a:r>
              <a:rPr lang="ru-RU" sz="1600" b="1" dirty="0">
                <a:solidFill>
                  <a:schemeClr val="bg1"/>
                </a:solidFill>
                <a:cs typeface="Arial" pitchFamily="34" charset="0"/>
              </a:rPr>
              <a:t>от 26.11.2012 № 271</a:t>
            </a:r>
          </a:p>
          <a:p>
            <a:r>
              <a:rPr lang="ru-RU" sz="1600" b="1" dirty="0">
                <a:solidFill>
                  <a:schemeClr val="bg1"/>
                </a:solidFill>
                <a:cs typeface="Arial" pitchFamily="34" charset="0"/>
              </a:rPr>
              <a:t/>
            </a:r>
            <a:br>
              <a:rPr lang="ru-RU" sz="1600" b="1" dirty="0">
                <a:solidFill>
                  <a:schemeClr val="bg1"/>
                </a:solidFill>
                <a:cs typeface="Arial" pitchFamily="34" charset="0"/>
              </a:rPr>
            </a:br>
            <a:endParaRPr lang="ru-RU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4556956" y="6301137"/>
            <a:ext cx="612068" cy="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  <a:headEnd type="non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Скругленный прямоугольник 35"/>
          <p:cNvSpPr>
            <a:spLocks noChangeAspect="1"/>
          </p:cNvSpPr>
          <p:nvPr/>
        </p:nvSpPr>
        <p:spPr>
          <a:xfrm>
            <a:off x="5287542" y="2132856"/>
            <a:ext cx="4201962" cy="1119029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100000">
                <a:srgbClr val="7030A0"/>
              </a:gs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 w="12700">
            <a:noFill/>
          </a:ln>
          <a:effectLst>
            <a:outerShdw blurRad="50800" dist="12700" dir="2700000" algn="tl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16000" tIns="144000" rIns="216000" bIns="216000" anchor="t"/>
          <a:lstStyle/>
          <a:p>
            <a:pPr algn="ctr"/>
            <a:r>
              <a:rPr lang="ru-RU" sz="1800" b="1" dirty="0">
                <a:solidFill>
                  <a:schemeClr val="bg1"/>
                </a:solidFill>
                <a:cs typeface="Arial" pitchFamily="34" charset="0"/>
              </a:rPr>
              <a:t>Постановлением Правительства Российской Федерации</a:t>
            </a:r>
            <a:br>
              <a:rPr lang="ru-RU" sz="1800" b="1" dirty="0">
                <a:solidFill>
                  <a:schemeClr val="bg1"/>
                </a:solidFill>
                <a:cs typeface="Arial" pitchFamily="34" charset="0"/>
              </a:rPr>
            </a:br>
            <a:r>
              <a:rPr lang="ru-RU" sz="1800" b="1" dirty="0">
                <a:solidFill>
                  <a:schemeClr val="bg1"/>
                </a:solidFill>
                <a:cs typeface="Arial" pitchFamily="34" charset="0"/>
              </a:rPr>
              <a:t>от 6 июня 2012 г. № 560</a:t>
            </a:r>
          </a:p>
        </p:txBody>
      </p:sp>
      <p:sp>
        <p:nvSpPr>
          <p:cNvPr id="37" name="Штриховая стрелка вправо 36"/>
          <p:cNvSpPr/>
          <p:nvPr/>
        </p:nvSpPr>
        <p:spPr>
          <a:xfrm>
            <a:off x="3511994" y="2206904"/>
            <a:ext cx="1296990" cy="936701"/>
          </a:xfrm>
          <a:prstGeom prst="striped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ятиугольник 37"/>
          <p:cNvSpPr/>
          <p:nvPr/>
        </p:nvSpPr>
        <p:spPr>
          <a:xfrm rot="5400000">
            <a:off x="6392082" y="1627723"/>
            <a:ext cx="722235" cy="4320480"/>
          </a:xfrm>
          <a:prstGeom prst="homePlate">
            <a:avLst>
              <a:gd name="adj" fmla="val 27091"/>
            </a:avLst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lIns="159095" tIns="79548" rIns="106063" bIns="79548"/>
          <a:lstStyle/>
          <a:p>
            <a:pPr algn="ctr" defTabSz="673547" fontAlgn="base">
              <a:lnSpc>
                <a:spcPts val="1237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  <a:sym typeface="Gill Sans" charset="0"/>
              </a:rPr>
              <a:t>В 2013 году вносятся изменения в Приказы Минкомсвязи России</a:t>
            </a:r>
            <a:endParaRPr lang="ru-RU" sz="1400" b="1" dirty="0">
              <a:solidFill>
                <a:schemeClr val="bg1">
                  <a:lumMod val="50000"/>
                </a:schemeClr>
              </a:solidFill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51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Прямая соединительная линия 17"/>
          <p:cNvCxnSpPr>
            <a:cxnSpLocks noChangeShapeType="1"/>
          </p:cNvCxnSpPr>
          <p:nvPr/>
        </p:nvCxnSpPr>
        <p:spPr bwMode="auto">
          <a:xfrm flipV="1">
            <a:off x="5996550" y="1051885"/>
            <a:ext cx="2" cy="5726484"/>
          </a:xfrm>
          <a:prstGeom prst="line">
            <a:avLst/>
          </a:prstGeom>
          <a:noFill/>
          <a:ln w="317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1064568" y="260648"/>
            <a:ext cx="5904656" cy="527605"/>
          </a:xfrm>
          <a:prstGeom prst="rect">
            <a:avLst/>
          </a:prstGeom>
          <a:noFill/>
        </p:spPr>
        <p:txBody>
          <a:bodyPr wrap="square" lIns="95783" tIns="47891" rIns="95783" bIns="47891" rtlCol="0">
            <a:spAutoFit/>
          </a:bodyPr>
          <a:lstStyle/>
          <a:p>
            <a:r>
              <a:rPr lang="ru-RU" sz="2800" b="1" dirty="0">
                <a:solidFill>
                  <a:schemeClr val="bg1">
                    <a:lumMod val="50000"/>
                  </a:schemeClr>
                </a:solidFill>
              </a:rPr>
              <a:t>Поддержка региональных проектов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6969224" y="548680"/>
            <a:ext cx="122413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0" y="1052736"/>
            <a:ext cx="184920" cy="46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3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90"/>
          <a:stretch/>
        </p:blipFill>
        <p:spPr bwMode="auto">
          <a:xfrm>
            <a:off x="8320382" y="278157"/>
            <a:ext cx="1386278" cy="559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995"/>
          <a:stretch/>
        </p:blipFill>
        <p:spPr bwMode="auto">
          <a:xfrm>
            <a:off x="200472" y="90086"/>
            <a:ext cx="735640" cy="93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1018849" y="260648"/>
            <a:ext cx="45719" cy="582836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3" tIns="47891" rIns="95783" bIns="47891" spcCol="0"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288704" y="1052736"/>
            <a:ext cx="3600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Конкурсный отбор 2012 года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-15552" y="2996952"/>
            <a:ext cx="1800200" cy="675093"/>
          </a:xfrm>
          <a:prstGeom prst="roundRect">
            <a:avLst>
              <a:gd name="adj" fmla="val 3151"/>
            </a:avLst>
          </a:prstGeom>
          <a:ln>
            <a:noFill/>
          </a:ln>
        </p:spPr>
        <p:txBody>
          <a:bodyPr wrap="square" lIns="72000" tIns="72000" rIns="72000" bIns="72000">
            <a:spAutoFit/>
          </a:bodyPr>
          <a:lstStyle/>
          <a:p>
            <a:pPr marL="0" lvl="2" algn="ctr"/>
            <a:r>
              <a:rPr lang="ru-RU" sz="1700" b="1" dirty="0" smtClean="0">
                <a:solidFill>
                  <a:schemeClr val="bg1">
                    <a:lumMod val="50000"/>
                  </a:schemeClr>
                </a:solidFill>
              </a:rPr>
              <a:t>Объем финансирования</a:t>
            </a:r>
            <a:endParaRPr lang="ru-RU" sz="17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1784648" y="3573016"/>
            <a:ext cx="605640" cy="273134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  <a:headEnd type="non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1784648" y="3160808"/>
            <a:ext cx="2088232" cy="22297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  <a:headEnd type="non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4015765" y="2924945"/>
            <a:ext cx="3961571" cy="432048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72000" rIns="36000" bIns="36000" anchor="t" anchorCtr="0"/>
          <a:lstStyle/>
          <a:p>
            <a:pPr marL="0" lvl="2" algn="ctr"/>
            <a:r>
              <a:rPr lang="ru-RU" sz="1500" b="1" dirty="0">
                <a:solidFill>
                  <a:srgbClr val="7030A0"/>
                </a:solidFill>
              </a:rPr>
              <a:t>Федеральный бюджет - 670 млн</a:t>
            </a:r>
            <a:r>
              <a:rPr lang="ru-RU" sz="1500" b="1" dirty="0" smtClean="0">
                <a:solidFill>
                  <a:srgbClr val="7030A0"/>
                </a:solidFill>
              </a:rPr>
              <a:t>. руб</a:t>
            </a:r>
            <a:r>
              <a:rPr lang="ru-RU" sz="1500" b="1" dirty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426946" y="3573016"/>
            <a:ext cx="3461613" cy="504056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72000" rIns="36000" bIns="36000" anchor="t" anchorCtr="0"/>
          <a:lstStyle/>
          <a:p>
            <a:pPr marL="0" lvl="2" algn="ctr"/>
            <a:r>
              <a:rPr lang="ru-RU" sz="1500" b="1" dirty="0">
                <a:solidFill>
                  <a:srgbClr val="7030A0"/>
                </a:solidFill>
              </a:rPr>
              <a:t>Бюджеты регионов - 1215 млн</a:t>
            </a:r>
            <a:r>
              <a:rPr lang="ru-RU" sz="1500" b="1" dirty="0" smtClean="0">
                <a:solidFill>
                  <a:srgbClr val="7030A0"/>
                </a:solidFill>
              </a:rPr>
              <a:t>. руб</a:t>
            </a:r>
            <a:r>
              <a:rPr lang="ru-RU" sz="1500" b="1" dirty="0">
                <a:solidFill>
                  <a:srgbClr val="7030A0"/>
                </a:solidFill>
              </a:rPr>
              <a:t>.</a:t>
            </a:r>
            <a:endParaRPr lang="ru-RU" sz="1500" b="1" dirty="0">
              <a:solidFill>
                <a:srgbClr val="7030A0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655724" y="1628801"/>
            <a:ext cx="4609644" cy="538032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0" rIns="36000" bIns="36000" anchor="t" anchorCtr="0"/>
          <a:lstStyle/>
          <a:p>
            <a:pPr algn="ctr">
              <a:buClr>
                <a:srgbClr val="7030A0"/>
              </a:buClr>
            </a:pPr>
            <a:r>
              <a:rPr lang="ru-RU" sz="1500" b="1" dirty="0">
                <a:solidFill>
                  <a:srgbClr val="7030A0"/>
                </a:solidFill>
              </a:rPr>
              <a:t>В рамках государственной </a:t>
            </a:r>
            <a:r>
              <a:rPr lang="ru-RU" sz="1500" b="1" dirty="0">
                <a:solidFill>
                  <a:srgbClr val="7030A0"/>
                </a:solidFill>
              </a:rPr>
              <a:t>программы</a:t>
            </a:r>
            <a:br>
              <a:rPr lang="ru-RU" sz="1500" b="1" dirty="0">
                <a:solidFill>
                  <a:srgbClr val="7030A0"/>
                </a:solidFill>
              </a:rPr>
            </a:br>
            <a:r>
              <a:rPr lang="ru-RU" sz="1500" b="1" dirty="0">
                <a:solidFill>
                  <a:srgbClr val="7030A0"/>
                </a:solidFill>
              </a:rPr>
              <a:t> </a:t>
            </a:r>
            <a:r>
              <a:rPr lang="ru-RU" sz="1500" b="1" dirty="0">
                <a:solidFill>
                  <a:srgbClr val="7030A0"/>
                </a:solidFill>
              </a:rPr>
              <a:t>«Информационное общество» (2011-2020 годы)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080792" y="2348880"/>
            <a:ext cx="5904656" cy="399367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72000" rIns="36000" bIns="36000" anchor="t" anchorCtr="0"/>
          <a:lstStyle/>
          <a:p>
            <a:pPr algn="ctr">
              <a:buClr>
                <a:srgbClr val="7030A0"/>
              </a:buClr>
            </a:pPr>
            <a:r>
              <a:rPr lang="ru-RU" sz="1500" b="1" dirty="0">
                <a:solidFill>
                  <a:srgbClr val="7030A0"/>
                </a:solidFill>
              </a:rPr>
              <a:t>В рамках </a:t>
            </a:r>
            <a:r>
              <a:rPr lang="ru-RU" sz="1500" b="1" dirty="0">
                <a:solidFill>
                  <a:srgbClr val="7030A0"/>
                </a:solidFill>
              </a:rPr>
              <a:t>целевых </a:t>
            </a:r>
            <a:r>
              <a:rPr lang="ru-RU" sz="1500" b="1" dirty="0">
                <a:solidFill>
                  <a:srgbClr val="7030A0"/>
                </a:solidFill>
              </a:rPr>
              <a:t>программ субъектов Российской Федерации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-15552" y="4221088"/>
            <a:ext cx="1746896" cy="395415"/>
          </a:xfrm>
          <a:prstGeom prst="roundRect">
            <a:avLst>
              <a:gd name="adj" fmla="val 3151"/>
            </a:avLst>
          </a:prstGeom>
          <a:ln>
            <a:noFill/>
          </a:ln>
        </p:spPr>
        <p:txBody>
          <a:bodyPr wrap="square" lIns="72000" tIns="72000" rIns="72000" bIns="72000">
            <a:spAutoFit/>
          </a:bodyPr>
          <a:lstStyle/>
          <a:p>
            <a:pPr marL="0" lvl="2" algn="ctr"/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</a:rPr>
              <a:t>Размер субсидии</a:t>
            </a:r>
            <a:endParaRPr lang="ru-RU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1851014" y="4509120"/>
            <a:ext cx="1229778" cy="17687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  <a:headEnd type="non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кругленный прямоугольник 32"/>
          <p:cNvSpPr/>
          <p:nvPr/>
        </p:nvSpPr>
        <p:spPr>
          <a:xfrm>
            <a:off x="3152800" y="4293096"/>
            <a:ext cx="1800200" cy="467423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72000" rIns="36000" bIns="36000" anchor="t" anchorCtr="0"/>
          <a:lstStyle/>
          <a:p>
            <a:pPr marL="0" lvl="2" algn="ctr"/>
            <a:r>
              <a:rPr lang="ru-RU" sz="1500" b="1" dirty="0">
                <a:solidFill>
                  <a:srgbClr val="7030A0"/>
                </a:solidFill>
              </a:rPr>
              <a:t>до 50 млн</a:t>
            </a:r>
            <a:r>
              <a:rPr lang="ru-RU" sz="1500" b="1" dirty="0" smtClean="0">
                <a:solidFill>
                  <a:srgbClr val="7030A0"/>
                </a:solidFill>
              </a:rPr>
              <a:t>. руб</a:t>
            </a:r>
            <a:r>
              <a:rPr lang="ru-RU" sz="1500" b="1" dirty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-15552" y="4764451"/>
            <a:ext cx="1911796" cy="752781"/>
          </a:xfrm>
          <a:prstGeom prst="roundRect">
            <a:avLst>
              <a:gd name="adj" fmla="val 3151"/>
            </a:avLst>
          </a:prstGeom>
          <a:ln>
            <a:noFill/>
          </a:ln>
        </p:spPr>
        <p:txBody>
          <a:bodyPr wrap="square" lIns="72000" tIns="72000" rIns="72000" bIns="72000">
            <a:spAutoFit/>
          </a:bodyPr>
          <a:lstStyle/>
          <a:p>
            <a:pPr marL="0" lvl="2" algn="ctr"/>
            <a:r>
              <a:rPr lang="ru-RU" sz="1300" b="1" dirty="0" smtClean="0">
                <a:solidFill>
                  <a:schemeClr val="bg1">
                    <a:lumMod val="50000"/>
                  </a:schemeClr>
                </a:solidFill>
              </a:rPr>
              <a:t>Уровень </a:t>
            </a:r>
            <a:r>
              <a:rPr lang="ru-RU" sz="1300" b="1" dirty="0" err="1" smtClean="0">
                <a:solidFill>
                  <a:schemeClr val="bg1">
                    <a:lumMod val="50000"/>
                  </a:schemeClr>
                </a:solidFill>
              </a:rPr>
              <a:t>софинансирования</a:t>
            </a:r>
            <a:r>
              <a:rPr lang="ru-RU" sz="1300" b="1" dirty="0" smtClean="0">
                <a:solidFill>
                  <a:schemeClr val="bg1">
                    <a:lumMod val="50000"/>
                  </a:schemeClr>
                </a:solidFill>
              </a:rPr>
              <a:t> из федерального бюджета</a:t>
            </a:r>
            <a:endParaRPr lang="ru-RU" sz="13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6" name="Прямая со стрелкой 35"/>
          <p:cNvCxnSpPr/>
          <p:nvPr/>
        </p:nvCxnSpPr>
        <p:spPr>
          <a:xfrm>
            <a:off x="1851014" y="5157192"/>
            <a:ext cx="2165882" cy="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  <a:headEnd type="non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Скругленный прямоугольник 36"/>
          <p:cNvSpPr/>
          <p:nvPr/>
        </p:nvSpPr>
        <p:spPr>
          <a:xfrm>
            <a:off x="4194029" y="4941168"/>
            <a:ext cx="3534166" cy="432048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72000" rIns="36000" bIns="36000" anchor="t" anchorCtr="0"/>
          <a:lstStyle/>
          <a:p>
            <a:pPr marL="0" lvl="2" algn="ctr"/>
            <a:r>
              <a:rPr lang="ru-RU" sz="1500" b="1" dirty="0">
                <a:solidFill>
                  <a:srgbClr val="7030A0"/>
                </a:solidFill>
              </a:rPr>
              <a:t>не менее 5% и не более 50 %</a:t>
            </a:r>
            <a:endParaRPr lang="ru-RU" sz="1500" b="1" dirty="0">
              <a:solidFill>
                <a:srgbClr val="7030A0"/>
              </a:solidFill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8484" y="1628800"/>
            <a:ext cx="1941064" cy="706168"/>
          </a:xfrm>
          <a:prstGeom prst="roundRect">
            <a:avLst>
              <a:gd name="adj" fmla="val 3151"/>
            </a:avLst>
          </a:prstGeom>
          <a:ln>
            <a:noFill/>
          </a:ln>
        </p:spPr>
        <p:txBody>
          <a:bodyPr wrap="square" lIns="72000" tIns="72000" rIns="72000" bIns="72000">
            <a:spAutoFit/>
          </a:bodyPr>
          <a:lstStyle/>
          <a:p>
            <a:pPr marL="0" lvl="2" algn="ctr"/>
            <a:r>
              <a:rPr lang="ru-RU" sz="1800" b="1" dirty="0" smtClean="0">
                <a:solidFill>
                  <a:schemeClr val="bg1">
                    <a:lumMod val="50000"/>
                  </a:schemeClr>
                </a:solidFill>
              </a:rPr>
              <a:t>Финансирование проектов</a:t>
            </a:r>
            <a:endParaRPr lang="ru-RU" sz="1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1784648" y="2276872"/>
            <a:ext cx="864096" cy="271691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  <a:headEnd type="non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endCxn id="26" idx="1"/>
          </p:cNvCxnSpPr>
          <p:nvPr/>
        </p:nvCxnSpPr>
        <p:spPr>
          <a:xfrm flipV="1">
            <a:off x="1784648" y="1897817"/>
            <a:ext cx="1871076" cy="189817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  <a:headEnd type="non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6177136" y="1052736"/>
            <a:ext cx="34575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Конкурсный отбор 2013 года</a:t>
            </a:r>
            <a:endParaRPr lang="ru-RU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6105128" y="3573016"/>
            <a:ext cx="3457516" cy="504056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72000" rIns="36000" bIns="36000" anchor="t" anchorCtr="0"/>
          <a:lstStyle/>
          <a:p>
            <a:pPr marL="0" lvl="2" algn="ctr"/>
            <a:r>
              <a:rPr lang="ru-RU" sz="1500" b="1" dirty="0">
                <a:solidFill>
                  <a:srgbClr val="7030A0"/>
                </a:solidFill>
              </a:rPr>
              <a:t>Бюджеты регионов </a:t>
            </a:r>
            <a:r>
              <a:rPr lang="en-US" sz="1500" b="1" dirty="0">
                <a:solidFill>
                  <a:srgbClr val="7030A0"/>
                </a:solidFill>
              </a:rPr>
              <a:t>~</a:t>
            </a:r>
            <a:r>
              <a:rPr lang="ru-RU" sz="1500" b="1" dirty="0">
                <a:solidFill>
                  <a:srgbClr val="7030A0"/>
                </a:solidFill>
              </a:rPr>
              <a:t> 1200 млн</a:t>
            </a:r>
            <a:r>
              <a:rPr lang="ru-RU" sz="1500" b="1" dirty="0" smtClean="0">
                <a:solidFill>
                  <a:srgbClr val="7030A0"/>
                </a:solidFill>
              </a:rPr>
              <a:t>. руб</a:t>
            </a:r>
            <a:r>
              <a:rPr lang="ru-RU" sz="1500" b="1" dirty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7041232" y="4293096"/>
            <a:ext cx="1873340" cy="467423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72000" rIns="36000" bIns="36000" anchor="t" anchorCtr="0"/>
          <a:lstStyle/>
          <a:p>
            <a:pPr marL="0" lvl="2" algn="ctr"/>
            <a:r>
              <a:rPr lang="ru-RU" sz="1500" b="1" dirty="0">
                <a:solidFill>
                  <a:srgbClr val="7030A0"/>
                </a:solidFill>
              </a:rPr>
              <a:t> до 30 </a:t>
            </a:r>
            <a:r>
              <a:rPr lang="ru-RU" sz="1500" b="1" dirty="0">
                <a:solidFill>
                  <a:srgbClr val="7030A0"/>
                </a:solidFill>
              </a:rPr>
              <a:t>млн</a:t>
            </a:r>
            <a:r>
              <a:rPr lang="ru-RU" sz="1500" b="1" dirty="0" smtClean="0">
                <a:solidFill>
                  <a:srgbClr val="7030A0"/>
                </a:solidFill>
              </a:rPr>
              <a:t>. руб</a:t>
            </a:r>
            <a:r>
              <a:rPr lang="ru-RU" sz="1500" b="1" dirty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2864768" y="5589240"/>
            <a:ext cx="2309483" cy="467423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72000" rIns="36000" bIns="36000" anchor="t" anchorCtr="0"/>
          <a:lstStyle/>
          <a:p>
            <a:pPr marL="0" lvl="2" algn="ctr"/>
            <a:r>
              <a:rPr lang="ru-RU" sz="1500" b="1" dirty="0">
                <a:solidFill>
                  <a:srgbClr val="7030A0"/>
                </a:solidFill>
              </a:rPr>
              <a:t>до </a:t>
            </a:r>
            <a:r>
              <a:rPr lang="ru-RU" sz="1500" b="1" dirty="0">
                <a:solidFill>
                  <a:srgbClr val="7030A0"/>
                </a:solidFill>
              </a:rPr>
              <a:t>1 июня 2013 года</a:t>
            </a:r>
            <a:endParaRPr lang="ru-RU" sz="1500" b="1" dirty="0">
              <a:solidFill>
                <a:srgbClr val="7030A0"/>
              </a:solidFill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6825208" y="5589240"/>
            <a:ext cx="2311159" cy="467423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72000" rIns="36000" bIns="36000" anchor="t" anchorCtr="0"/>
          <a:lstStyle/>
          <a:p>
            <a:pPr marL="0" lvl="2" algn="ctr"/>
            <a:r>
              <a:rPr lang="ru-RU" sz="1500" b="1" dirty="0">
                <a:solidFill>
                  <a:srgbClr val="7030A0"/>
                </a:solidFill>
              </a:rPr>
              <a:t> до 1 июня </a:t>
            </a:r>
            <a:r>
              <a:rPr lang="ru-RU" sz="1500" b="1" dirty="0">
                <a:solidFill>
                  <a:srgbClr val="7030A0"/>
                </a:solidFill>
              </a:rPr>
              <a:t>2014 </a:t>
            </a:r>
            <a:r>
              <a:rPr lang="ru-RU" sz="1500" b="1" dirty="0">
                <a:solidFill>
                  <a:srgbClr val="7030A0"/>
                </a:solidFill>
              </a:rPr>
              <a:t>года</a:t>
            </a: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-15552" y="5589240"/>
            <a:ext cx="1746896" cy="395415"/>
          </a:xfrm>
          <a:prstGeom prst="roundRect">
            <a:avLst>
              <a:gd name="adj" fmla="val 3151"/>
            </a:avLst>
          </a:prstGeom>
          <a:ln>
            <a:noFill/>
          </a:ln>
        </p:spPr>
        <p:txBody>
          <a:bodyPr wrap="square" lIns="72000" tIns="72000" rIns="72000" bIns="72000">
            <a:spAutoFit/>
          </a:bodyPr>
          <a:lstStyle/>
          <a:p>
            <a:pPr marL="0" lvl="2" algn="ctr"/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</a:rPr>
              <a:t>Размер субсидии</a:t>
            </a:r>
            <a:endParaRPr lang="ru-RU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1851014" y="5877272"/>
            <a:ext cx="581706" cy="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  <a:headEnd type="non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Скругленный прямоугольник 56"/>
          <p:cNvSpPr/>
          <p:nvPr/>
        </p:nvSpPr>
        <p:spPr>
          <a:xfrm>
            <a:off x="2864768" y="6201937"/>
            <a:ext cx="2310615" cy="467423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72000" rIns="36000" bIns="36000" anchor="t" anchorCtr="0"/>
          <a:lstStyle/>
          <a:p>
            <a:pPr marL="0" lvl="2" algn="ctr"/>
            <a:r>
              <a:rPr lang="ru-RU" sz="1500" b="1" dirty="0">
                <a:solidFill>
                  <a:srgbClr val="7030A0"/>
                </a:solidFill>
              </a:rPr>
              <a:t>22 субъекта </a:t>
            </a:r>
            <a:endParaRPr lang="ru-RU" sz="1500" b="1" dirty="0">
              <a:solidFill>
                <a:srgbClr val="7030A0"/>
              </a:solidFill>
            </a:endParaRPr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6825208" y="6201937"/>
            <a:ext cx="2305388" cy="467423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72000" rIns="36000" bIns="36000" anchor="t" anchorCtr="0"/>
          <a:lstStyle/>
          <a:p>
            <a:pPr marL="0" lvl="2" algn="ctr"/>
            <a:r>
              <a:rPr lang="ru-RU" sz="1500" b="1" dirty="0">
                <a:solidFill>
                  <a:srgbClr val="7030A0"/>
                </a:solidFill>
              </a:rPr>
              <a:t> </a:t>
            </a:r>
            <a:r>
              <a:rPr lang="en-US" sz="1500" b="1" dirty="0">
                <a:solidFill>
                  <a:srgbClr val="7030A0"/>
                </a:solidFill>
              </a:rPr>
              <a:t>~</a:t>
            </a:r>
            <a:r>
              <a:rPr lang="ru-RU" sz="1500" b="1" dirty="0">
                <a:solidFill>
                  <a:srgbClr val="7030A0"/>
                </a:solidFill>
              </a:rPr>
              <a:t> 33 субъекта</a:t>
            </a:r>
            <a:endParaRPr lang="ru-RU" sz="1500" b="1" dirty="0">
              <a:solidFill>
                <a:srgbClr val="7030A0"/>
              </a:solidFill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-15552" y="6093296"/>
            <a:ext cx="1746896" cy="644018"/>
          </a:xfrm>
          <a:prstGeom prst="roundRect">
            <a:avLst>
              <a:gd name="adj" fmla="val 3151"/>
            </a:avLst>
          </a:prstGeom>
          <a:ln>
            <a:noFill/>
          </a:ln>
        </p:spPr>
        <p:txBody>
          <a:bodyPr wrap="square" lIns="72000" tIns="72000" rIns="72000" bIns="72000">
            <a:spAutoFit/>
          </a:bodyPr>
          <a:lstStyle/>
          <a:p>
            <a:pPr marL="0" lvl="2" algn="ctr"/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</a:rPr>
              <a:t>Количество победителей</a:t>
            </a:r>
            <a:endParaRPr lang="ru-RU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0" name="Прямая со стрелкой 59"/>
          <p:cNvCxnSpPr/>
          <p:nvPr/>
        </p:nvCxnSpPr>
        <p:spPr>
          <a:xfrm>
            <a:off x="1896244" y="6489969"/>
            <a:ext cx="536476" cy="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  <a:headEnd type="non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35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064568" y="260648"/>
            <a:ext cx="5904656" cy="527605"/>
          </a:xfrm>
          <a:prstGeom prst="rect">
            <a:avLst/>
          </a:prstGeom>
          <a:noFill/>
        </p:spPr>
        <p:txBody>
          <a:bodyPr wrap="square" lIns="95783" tIns="47891" rIns="95783" bIns="47891" rtlCol="0">
            <a:spAutoFit/>
          </a:bodyPr>
          <a:lstStyle/>
          <a:p>
            <a:r>
              <a:rPr lang="ru-RU" sz="2800" b="1" dirty="0">
                <a:solidFill>
                  <a:schemeClr val="bg1">
                    <a:lumMod val="50000"/>
                  </a:schemeClr>
                </a:solidFill>
              </a:rPr>
              <a:t>Поддержка региональных проектов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6969224" y="561427"/>
            <a:ext cx="122413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0" y="836712"/>
            <a:ext cx="184920" cy="46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3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90"/>
          <a:stretch/>
        </p:blipFill>
        <p:spPr bwMode="auto">
          <a:xfrm>
            <a:off x="8320382" y="278157"/>
            <a:ext cx="1386278" cy="559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995"/>
          <a:stretch/>
        </p:blipFill>
        <p:spPr bwMode="auto">
          <a:xfrm>
            <a:off x="200472" y="90086"/>
            <a:ext cx="735640" cy="93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3788" y="1196752"/>
            <a:ext cx="6595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z="1800" dirty="0" smtClean="0"/>
              <a:t>Приоритетными </a:t>
            </a:r>
            <a:r>
              <a:rPr lang="ru-RU" sz="1800" dirty="0"/>
              <a:t>направлениями реализации </a:t>
            </a:r>
            <a:r>
              <a:rPr lang="ru-RU" sz="1800" dirty="0" smtClean="0"/>
              <a:t>проектов являлись:</a:t>
            </a:r>
            <a:endParaRPr lang="ru-RU" sz="18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018849" y="260648"/>
            <a:ext cx="45719" cy="582836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3" tIns="47891" rIns="95783" bIns="47891" spcCol="0"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27" name="Скругленный прямоугольник 26"/>
          <p:cNvSpPr>
            <a:spLocks noChangeAspect="1"/>
          </p:cNvSpPr>
          <p:nvPr/>
        </p:nvSpPr>
        <p:spPr>
          <a:xfrm>
            <a:off x="704528" y="6237314"/>
            <a:ext cx="7963983" cy="504056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100000">
                <a:srgbClr val="7030A0"/>
              </a:gs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 w="12700">
            <a:noFill/>
          </a:ln>
          <a:effectLst>
            <a:outerShdw blurRad="50800" dist="12700" dir="2700000" algn="tl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16000" tIns="36000" rIns="216000" bIns="216000" anchor="t"/>
          <a:lstStyle/>
          <a:p>
            <a:pPr algn="ctr"/>
            <a:r>
              <a:rPr lang="ru-RU" sz="1500" b="1" dirty="0">
                <a:solidFill>
                  <a:schemeClr val="bg1"/>
                </a:solidFill>
                <a:cs typeface="Arial" pitchFamily="34" charset="0"/>
              </a:rPr>
              <a:t>Приказ Минкомсвязи России</a:t>
            </a:r>
            <a:br>
              <a:rPr lang="ru-RU" sz="1500" b="1" dirty="0">
                <a:solidFill>
                  <a:schemeClr val="bg1"/>
                </a:solidFill>
                <a:cs typeface="Arial" pitchFamily="34" charset="0"/>
              </a:rPr>
            </a:br>
            <a:r>
              <a:rPr lang="ru-RU" sz="1500" b="1" dirty="0">
                <a:solidFill>
                  <a:schemeClr val="bg1"/>
                </a:solidFill>
                <a:cs typeface="Arial" pitchFamily="34" charset="0"/>
              </a:rPr>
              <a:t>от 30.07.2012 № </a:t>
            </a:r>
            <a:r>
              <a:rPr lang="ru-RU" sz="1500" b="1" dirty="0" smtClean="0">
                <a:solidFill>
                  <a:schemeClr val="bg1"/>
                </a:solidFill>
                <a:cs typeface="Arial" pitchFamily="34" charset="0"/>
              </a:rPr>
              <a:t>188</a:t>
            </a:r>
            <a:endParaRPr lang="ru-RU" sz="15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44488" y="836712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 smtClean="0">
                <a:solidFill>
                  <a:srgbClr val="7030A0"/>
                </a:solidFill>
              </a:rPr>
              <a:t>Конкурсный отбор 2012 года</a:t>
            </a:r>
            <a:endParaRPr lang="ru-RU" sz="1800" b="1" dirty="0">
              <a:solidFill>
                <a:srgbClr val="7030A0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88505" y="1556792"/>
            <a:ext cx="6263240" cy="310753"/>
          </a:xfrm>
          <a:prstGeom prst="roundRect">
            <a:avLst>
              <a:gd name="adj" fmla="val 3151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1.1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Обеспечение электронного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межведомственного взаимодействия    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96285" y="1916832"/>
            <a:ext cx="6256915" cy="528280"/>
          </a:xfrm>
          <a:prstGeom prst="roundRect">
            <a:avLst>
              <a:gd name="adj" fmla="val 3151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1.2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Обеспечение подачи заявлений на получение государственных и муниципальных услуг в электронном виде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на ЕПГУ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или на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РПГУ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02202" y="3140968"/>
            <a:ext cx="6250157" cy="528280"/>
          </a:xfrm>
          <a:prstGeom prst="roundRect">
            <a:avLst>
              <a:gd name="adj" fmla="val 3151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1.1 Повышение качества предоставления государственных и муниципальных услуг по принципу «одного окна» в МФЦ посредством внедрения АИС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87196" y="3717032"/>
            <a:ext cx="6265701" cy="528280"/>
          </a:xfrm>
          <a:prstGeom prst="roundRect">
            <a:avLst>
              <a:gd name="adj" fmla="val 3151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1.2 Обеспечение возможности получения государственных и муниципальных услуг в электронном виде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88504" y="2492896"/>
            <a:ext cx="65527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 smtClean="0">
                <a:solidFill>
                  <a:srgbClr val="7030A0"/>
                </a:solidFill>
              </a:rPr>
              <a:t>Конкурсный отбор 2013 года</a:t>
            </a:r>
            <a:endParaRPr lang="ru-RU" sz="1800" b="1" dirty="0">
              <a:solidFill>
                <a:srgbClr val="7030A0"/>
              </a:solidFill>
            </a:endParaRPr>
          </a:p>
        </p:txBody>
      </p:sp>
      <p:sp>
        <p:nvSpPr>
          <p:cNvPr id="18" name="Выноска со стрелкой влево 17"/>
          <p:cNvSpPr/>
          <p:nvPr/>
        </p:nvSpPr>
        <p:spPr>
          <a:xfrm>
            <a:off x="6825208" y="3429000"/>
            <a:ext cx="2664296" cy="984552"/>
          </a:xfrm>
          <a:prstGeom prst="leftArrowCallout">
            <a:avLst>
              <a:gd name="adj1" fmla="val 53192"/>
              <a:gd name="adj2" fmla="val 32372"/>
              <a:gd name="adj3" fmla="val 25000"/>
              <a:gd name="adj4" fmla="val 83521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>
                    <a:lumMod val="50000"/>
                  </a:schemeClr>
                </a:solidFill>
              </a:rPr>
              <a:t>Увеличение доли полученных результатов предоставления государственных и муниципальных услуг, в электронном виде</a:t>
            </a:r>
            <a:endParaRPr lang="ru-RU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9" name="Пятиугольник 18"/>
          <p:cNvSpPr/>
          <p:nvPr/>
        </p:nvSpPr>
        <p:spPr>
          <a:xfrm rot="16200000">
            <a:off x="4470496" y="3084981"/>
            <a:ext cx="432048" cy="5872615"/>
          </a:xfrm>
          <a:prstGeom prst="homePlate">
            <a:avLst>
              <a:gd name="adj" fmla="val 55089"/>
            </a:avLst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" lIns="159095" tIns="79548" rIns="106063" bIns="79548" anchor="ctr" anchorCtr="0"/>
          <a:lstStyle/>
          <a:p>
            <a:pPr algn="ctr"/>
            <a:r>
              <a:rPr lang="ru-RU" sz="1800" b="1" dirty="0" smtClean="0">
                <a:solidFill>
                  <a:schemeClr val="bg1">
                    <a:lumMod val="50000"/>
                  </a:schemeClr>
                </a:solidFill>
              </a:rPr>
              <a:t>Утверждает</a:t>
            </a:r>
            <a:endParaRPr lang="ru-RU" sz="1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6496" y="2780928"/>
            <a:ext cx="5616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z="1800" dirty="0" smtClean="0"/>
              <a:t>Приоритетные направления </a:t>
            </a:r>
            <a:r>
              <a:rPr lang="ru-RU" sz="1800" dirty="0"/>
              <a:t>реализации </a:t>
            </a:r>
            <a:r>
              <a:rPr lang="ru-RU" sz="1800" dirty="0" smtClean="0"/>
              <a:t>проектов:</a:t>
            </a:r>
            <a:endParaRPr lang="ru-RU" sz="1800" dirty="0"/>
          </a:p>
        </p:txBody>
      </p:sp>
      <p:pic>
        <p:nvPicPr>
          <p:cNvPr id="21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5248" y="1340768"/>
            <a:ext cx="1869034" cy="177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Скругленный прямоугольник 22"/>
          <p:cNvSpPr/>
          <p:nvPr/>
        </p:nvSpPr>
        <p:spPr>
          <a:xfrm>
            <a:off x="2792760" y="4509120"/>
            <a:ext cx="6408711" cy="1238835"/>
          </a:xfrm>
          <a:prstGeom prst="roundRect">
            <a:avLst>
              <a:gd name="adj" fmla="val 3151"/>
            </a:avLst>
          </a:prstGeom>
          <a:gradFill flip="none" rotWithShape="1">
            <a:gsLst>
              <a:gs pos="0">
                <a:schemeClr val="bg1"/>
              </a:gs>
              <a:gs pos="79000">
                <a:schemeClr val="bg1">
                  <a:lumMod val="95000"/>
                </a:schemeClr>
              </a:gs>
              <a:gs pos="100000">
                <a:schemeClr val="bg1">
                  <a:lumMod val="50000"/>
                </a:schemeClr>
              </a:gs>
            </a:gsLst>
            <a:lin ang="18900000" scaled="1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44000" tIns="36000" rIns="36000" bIns="36000" anchor="t" anchorCtr="0"/>
          <a:lstStyle/>
          <a:p>
            <a:pPr>
              <a:buClr>
                <a:srgbClr val="7030A0"/>
              </a:buClr>
            </a:pP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Утвердить нормативные правовые акты, регулирующие вопросы:</a:t>
            </a:r>
          </a:p>
          <a:p>
            <a:pPr marL="285750" indent="-285750">
              <a:buClr>
                <a:srgbClr val="7030A0"/>
              </a:buClr>
              <a:buFont typeface="Wingdings" pitchFamily="2" charset="2"/>
              <a:buChar char="§"/>
            </a:pP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координации расходов на информационные технологии, включая ведение реестра информационных систем субъекта Российской Федерации;</a:t>
            </a:r>
          </a:p>
          <a:p>
            <a:pPr marL="285750" indent="-285750">
              <a:buClr>
                <a:srgbClr val="7030A0"/>
              </a:buClr>
              <a:buFont typeface="Wingdings" pitchFamily="2" charset="2"/>
              <a:buChar char="§"/>
            </a:pPr>
            <a:r>
              <a:rPr lang="ru-RU" sz="1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проведение экспертной оценки расходов на информационные технологии уполномоченным в соответствующей сфере органом исполнительной власти субъекта Российской Федерации.</a:t>
            </a:r>
            <a:endParaRPr lang="ru-RU" sz="1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-15552" y="2636912"/>
            <a:ext cx="184920" cy="46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Выноска со стрелкой влево 29"/>
          <p:cNvSpPr/>
          <p:nvPr/>
        </p:nvSpPr>
        <p:spPr>
          <a:xfrm rot="10800000" flipV="1">
            <a:off x="272480" y="4509120"/>
            <a:ext cx="2376264" cy="1038481"/>
          </a:xfrm>
          <a:prstGeom prst="leftArrowCallout">
            <a:avLst>
              <a:gd name="adj1" fmla="val 56553"/>
              <a:gd name="adj2" fmla="val 33737"/>
              <a:gd name="adj3" fmla="val 25000"/>
              <a:gd name="adj4" fmla="val 82786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200" dirty="0"/>
              <a:t>. </a:t>
            </a:r>
            <a:r>
              <a:rPr lang="ru-RU" sz="1300" b="1" dirty="0">
                <a:solidFill>
                  <a:schemeClr val="bg1">
                    <a:lumMod val="50000"/>
                  </a:schemeClr>
                </a:solidFill>
              </a:rPr>
              <a:t>Участник конкурсного отбора из числа победителей Конкурсного отбора обязуется </a:t>
            </a:r>
          </a:p>
        </p:txBody>
      </p:sp>
    </p:spTree>
    <p:extLst>
      <p:ext uri="{BB962C8B-B14F-4D97-AF65-F5344CB8AC3E}">
        <p14:creationId xmlns:p14="http://schemas.microsoft.com/office/powerpoint/2010/main" val="211122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064568" y="260648"/>
            <a:ext cx="5904656" cy="527605"/>
          </a:xfrm>
          <a:prstGeom prst="rect">
            <a:avLst/>
          </a:prstGeom>
          <a:noFill/>
        </p:spPr>
        <p:txBody>
          <a:bodyPr wrap="square" lIns="95783" tIns="47891" rIns="95783" bIns="47891" rtlCol="0">
            <a:spAutoFit/>
          </a:bodyPr>
          <a:lstStyle/>
          <a:p>
            <a:r>
              <a:rPr lang="ru-RU" sz="2800" b="1" dirty="0">
                <a:solidFill>
                  <a:schemeClr val="bg1">
                    <a:lumMod val="50000"/>
                  </a:schemeClr>
                </a:solidFill>
              </a:rPr>
              <a:t>Поддержка региональных проектов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6969224" y="561427"/>
            <a:ext cx="122413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0" y="980728"/>
            <a:ext cx="184920" cy="46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3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90"/>
          <a:stretch/>
        </p:blipFill>
        <p:spPr bwMode="auto">
          <a:xfrm>
            <a:off x="8320382" y="278157"/>
            <a:ext cx="1386278" cy="559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995"/>
          <a:stretch/>
        </p:blipFill>
        <p:spPr bwMode="auto">
          <a:xfrm>
            <a:off x="200472" y="90086"/>
            <a:ext cx="735640" cy="93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45795" y="1844824"/>
            <a:ext cx="8827685" cy="440120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>
            <a:defPPr>
              <a:defRPr lang="ru-RU"/>
            </a:defPPr>
            <a:lvl1pPr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r>
              <a:rPr lang="ru-RU" dirty="0" smtClean="0"/>
              <a:t>Астраханская </a:t>
            </a:r>
            <a:r>
              <a:rPr lang="ru-RU" dirty="0"/>
              <a:t>область</a:t>
            </a:r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r>
              <a:rPr lang="ru-RU" dirty="0"/>
              <a:t>Забайкальский край</a:t>
            </a:r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r>
              <a:rPr lang="ru-RU" dirty="0"/>
              <a:t>Калининградская область</a:t>
            </a:r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r>
              <a:rPr lang="ru-RU" dirty="0"/>
              <a:t>Кемеровская область</a:t>
            </a:r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r>
              <a:rPr lang="ru-RU" dirty="0"/>
              <a:t>Курская область</a:t>
            </a:r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r>
              <a:rPr lang="ru-RU" dirty="0"/>
              <a:t>Липецкая область</a:t>
            </a:r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r>
              <a:rPr lang="ru-RU" dirty="0"/>
              <a:t>Новосибирская область</a:t>
            </a:r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r>
              <a:rPr lang="ru-RU" dirty="0"/>
              <a:t>Омская область</a:t>
            </a:r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r>
              <a:rPr lang="ru-RU" dirty="0"/>
              <a:t>Орловская область</a:t>
            </a:r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r>
              <a:rPr lang="ru-RU" dirty="0"/>
              <a:t>Республика Башкортостан</a:t>
            </a:r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r>
              <a:rPr lang="ru-RU" dirty="0"/>
              <a:t>Республика </a:t>
            </a:r>
            <a:r>
              <a:rPr lang="ru-RU" dirty="0" smtClean="0"/>
              <a:t>Карелия</a:t>
            </a:r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endParaRPr lang="ru-RU" dirty="0" smtClean="0"/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endParaRPr lang="ru-RU" dirty="0"/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endParaRPr lang="ru-RU" dirty="0"/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r>
              <a:rPr lang="ru-RU" dirty="0"/>
              <a:t>Республика Мордовия</a:t>
            </a:r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r>
              <a:rPr lang="ru-RU" dirty="0"/>
              <a:t>Республика Саха (Якутия)</a:t>
            </a:r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r>
              <a:rPr lang="ru-RU" dirty="0"/>
              <a:t>Республика Хакасия</a:t>
            </a:r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r>
              <a:rPr lang="ru-RU" dirty="0"/>
              <a:t>Самарская область</a:t>
            </a:r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r>
              <a:rPr lang="ru-RU" dirty="0"/>
              <a:t>Саратовская область</a:t>
            </a:r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r>
              <a:rPr lang="ru-RU" dirty="0"/>
              <a:t>Свердловская область</a:t>
            </a:r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r>
              <a:rPr lang="ru-RU" dirty="0"/>
              <a:t>Смоленская область</a:t>
            </a:r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r>
              <a:rPr lang="ru-RU" dirty="0"/>
              <a:t>Ставропольский край</a:t>
            </a:r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r>
              <a:rPr lang="ru-RU" dirty="0"/>
              <a:t>Удмуртская Республика</a:t>
            </a:r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r>
              <a:rPr lang="ru-RU" dirty="0"/>
              <a:t>Ханты-Мансийский автономный округ – Югра</a:t>
            </a:r>
          </a:p>
          <a:p>
            <a:pPr marL="342900" indent="-342900" fontAlgn="ctr">
              <a:buClr>
                <a:srgbClr val="7030A0"/>
              </a:buClr>
              <a:buFont typeface="Wingdings" pitchFamily="2" charset="2"/>
              <a:buChar char="§"/>
            </a:pPr>
            <a:r>
              <a:rPr lang="ru-RU" dirty="0"/>
              <a:t>Чеченская Республика</a:t>
            </a:r>
          </a:p>
          <a:p>
            <a:endParaRPr lang="ru-RU" dirty="0" smtClean="0"/>
          </a:p>
          <a:p>
            <a:pPr marL="342900" indent="-342900">
              <a:buClr>
                <a:srgbClr val="7030A0"/>
              </a:buClr>
              <a:buFont typeface="Wingdings" pitchFamily="2" charset="2"/>
              <a:buChar char="§"/>
            </a:pP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018849" y="260648"/>
            <a:ext cx="45719" cy="582836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3" tIns="47891" rIns="95783" bIns="47891" spcCol="0"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27" name="Скругленный прямоугольник 26"/>
          <p:cNvSpPr>
            <a:spLocks noChangeAspect="1"/>
          </p:cNvSpPr>
          <p:nvPr/>
        </p:nvSpPr>
        <p:spPr>
          <a:xfrm>
            <a:off x="704528" y="5877272"/>
            <a:ext cx="7963983" cy="718430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100000">
                <a:srgbClr val="7030A0"/>
              </a:gs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 w="12700">
            <a:noFill/>
          </a:ln>
          <a:effectLst>
            <a:outerShdw blurRad="50800" dist="12700" dir="2700000" algn="tl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16000" tIns="144000" rIns="216000" bIns="216000" anchor="t"/>
          <a:lstStyle/>
          <a:p>
            <a:pPr algn="ctr"/>
            <a:r>
              <a:rPr lang="ru-RU" sz="1600" b="1" dirty="0">
                <a:solidFill>
                  <a:schemeClr val="bg1"/>
                </a:solidFill>
                <a:cs typeface="Arial" pitchFamily="34" charset="0"/>
              </a:rPr>
              <a:t>Приказ Минкомсвязи России</a:t>
            </a:r>
            <a:br>
              <a:rPr lang="ru-RU" sz="1600" b="1" dirty="0">
                <a:solidFill>
                  <a:schemeClr val="bg1"/>
                </a:solidFill>
                <a:cs typeface="Arial" pitchFamily="34" charset="0"/>
              </a:rPr>
            </a:br>
            <a:r>
              <a:rPr lang="ru-RU" sz="1600" b="1" dirty="0">
                <a:solidFill>
                  <a:schemeClr val="bg1"/>
                </a:solidFill>
                <a:cs typeface="Arial" pitchFamily="34" charset="0"/>
              </a:rPr>
              <a:t>от 30.07.2012 № 188</a:t>
            </a:r>
            <a:br>
              <a:rPr lang="ru-RU" sz="1600" b="1" dirty="0">
                <a:solidFill>
                  <a:schemeClr val="bg1"/>
                </a:solidFill>
                <a:cs typeface="Arial" pitchFamily="34" charset="0"/>
              </a:rPr>
            </a:br>
            <a:endParaRPr lang="ru-RU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16496" y="980728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</a:rPr>
              <a:t>Конкурсный отбор 2012 года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8504" y="1412776"/>
            <a:ext cx="48672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bg1">
                    <a:lumMod val="50000"/>
                  </a:schemeClr>
                </a:solidFill>
              </a:rPr>
              <a:t>Победители конкурса:</a:t>
            </a:r>
          </a:p>
        </p:txBody>
      </p:sp>
    </p:spTree>
    <p:extLst>
      <p:ext uri="{BB962C8B-B14F-4D97-AF65-F5344CB8AC3E}">
        <p14:creationId xmlns:p14="http://schemas.microsoft.com/office/powerpoint/2010/main" val="318644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-7776" y="1016784"/>
            <a:ext cx="184920" cy="46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3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90"/>
          <a:stretch/>
        </p:blipFill>
        <p:spPr bwMode="auto">
          <a:xfrm>
            <a:off x="8320382" y="278157"/>
            <a:ext cx="1386278" cy="559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995"/>
          <a:stretch/>
        </p:blipFill>
        <p:spPr bwMode="auto">
          <a:xfrm>
            <a:off x="200472" y="90086"/>
            <a:ext cx="735640" cy="93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1018849" y="260648"/>
            <a:ext cx="45719" cy="582836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3" tIns="47891" rIns="95783" bIns="47891" spcCol="0"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256481" y="1988840"/>
            <a:ext cx="875704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064568" y="260648"/>
            <a:ext cx="5904656" cy="527605"/>
          </a:xfrm>
          <a:prstGeom prst="rect">
            <a:avLst/>
          </a:prstGeom>
          <a:noFill/>
        </p:spPr>
        <p:txBody>
          <a:bodyPr wrap="square" lIns="95783" tIns="47891" rIns="95783" bIns="47891" rtlCol="0">
            <a:spAutoFit/>
          </a:bodyPr>
          <a:lstStyle/>
          <a:p>
            <a:r>
              <a:rPr lang="ru-RU" sz="2800" b="1" dirty="0">
                <a:solidFill>
                  <a:schemeClr val="bg1">
                    <a:lumMod val="50000"/>
                  </a:schemeClr>
                </a:solidFill>
              </a:rPr>
              <a:t>Поддержка региональных проектов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6969224" y="561427"/>
            <a:ext cx="122413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16496" y="980728"/>
            <a:ext cx="33843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</a:rPr>
              <a:t>Конкурсный отбор 2013 года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96698" y="3205358"/>
            <a:ext cx="4040278" cy="432048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72000" tIns="36000" rIns="36000" bIns="36000" anchor="t" anchorCtr="0"/>
          <a:lstStyle/>
          <a:p>
            <a:pPr>
              <a:buClr>
                <a:srgbClr val="7030A0"/>
              </a:buClr>
            </a:pPr>
            <a:r>
              <a:rPr lang="ru-RU" sz="1600" b="1" dirty="0" smtClean="0">
                <a:solidFill>
                  <a:srgbClr val="7030A0"/>
                </a:solidFill>
              </a:rPr>
              <a:t>взаимодействие с </a:t>
            </a:r>
            <a:r>
              <a:rPr lang="ru-RU" sz="1600" b="1" dirty="0" smtClean="0">
                <a:solidFill>
                  <a:srgbClr val="7030A0"/>
                </a:solidFill>
              </a:rPr>
              <a:t>РСМЭВ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02752" y="3205358"/>
            <a:ext cx="393945" cy="432048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08000" tIns="36000" rIns="36000" bIns="36000" anchor="t" anchorCtr="0"/>
          <a:lstStyle/>
          <a:p>
            <a:pPr>
              <a:buClr>
                <a:srgbClr val="7030A0"/>
              </a:buClr>
            </a:pPr>
            <a:r>
              <a:rPr lang="ru-RU" sz="1600" b="1" dirty="0" smtClean="0">
                <a:solidFill>
                  <a:srgbClr val="7030A0"/>
                </a:solidFill>
              </a:rPr>
              <a:t>1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96698" y="3709414"/>
            <a:ext cx="4040278" cy="792088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72000" tIns="0" rIns="36000" bIns="36000" anchor="t" anchorCtr="0"/>
          <a:lstStyle/>
          <a:p>
            <a:pPr>
              <a:buClr>
                <a:srgbClr val="7030A0"/>
              </a:buClr>
            </a:pPr>
            <a:r>
              <a:rPr lang="ru-RU" sz="1500" b="1" dirty="0">
                <a:solidFill>
                  <a:srgbClr val="7030A0"/>
                </a:solidFill>
              </a:rPr>
              <a:t>отправка пакета документов в </a:t>
            </a:r>
            <a:r>
              <a:rPr lang="ru-RU" sz="1500" b="1" dirty="0" smtClean="0">
                <a:solidFill>
                  <a:srgbClr val="7030A0"/>
                </a:solidFill>
              </a:rPr>
              <a:t>органы</a:t>
            </a:r>
            <a:r>
              <a:rPr lang="ru-RU" sz="1500" b="1" dirty="0" smtClean="0">
                <a:solidFill>
                  <a:srgbClr val="7030A0"/>
                </a:solidFill>
              </a:rPr>
              <a:t>, предоставляющие государственные и муниципальные услуги в электронном виде</a:t>
            </a:r>
            <a:endParaRPr lang="ru-RU" sz="1500" b="1" dirty="0">
              <a:solidFill>
                <a:srgbClr val="7030A0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02752" y="3709414"/>
            <a:ext cx="393945" cy="792088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08000" tIns="216000" rIns="36000" bIns="36000" anchor="t" anchorCtr="0"/>
          <a:lstStyle/>
          <a:p>
            <a:pPr>
              <a:buClr>
                <a:srgbClr val="7030A0"/>
              </a:buClr>
            </a:pPr>
            <a:r>
              <a:rPr lang="ru-RU" sz="1600" b="1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96698" y="4645518"/>
            <a:ext cx="4040278" cy="432048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72000" tIns="36000" rIns="36000" bIns="36000" anchor="t" anchorCtr="0"/>
          <a:lstStyle/>
          <a:p>
            <a:pPr>
              <a:buClr>
                <a:srgbClr val="7030A0"/>
              </a:buClr>
            </a:pPr>
            <a:r>
              <a:rPr lang="ru-RU" sz="1600" b="1" dirty="0" smtClean="0">
                <a:solidFill>
                  <a:srgbClr val="7030A0"/>
                </a:solidFill>
              </a:rPr>
              <a:t>взаимодействие с ГИС ГМП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02752" y="4645518"/>
            <a:ext cx="393945" cy="432048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08000" tIns="36000" rIns="36000" bIns="36000" anchor="t" anchorCtr="0"/>
          <a:lstStyle/>
          <a:p>
            <a:pPr>
              <a:buClr>
                <a:srgbClr val="7030A0"/>
              </a:buClr>
            </a:pPr>
            <a:r>
              <a:rPr lang="ru-RU" sz="1600" b="1" dirty="0" smtClean="0">
                <a:solidFill>
                  <a:srgbClr val="7030A0"/>
                </a:solidFill>
              </a:rPr>
              <a:t>3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96698" y="5149574"/>
            <a:ext cx="4040278" cy="432048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72000" tIns="36000" rIns="36000" bIns="36000" anchor="t" anchorCtr="0"/>
          <a:lstStyle/>
          <a:p>
            <a:pPr>
              <a:buClr>
                <a:srgbClr val="7030A0"/>
              </a:buClr>
            </a:pPr>
            <a:r>
              <a:rPr lang="ru-RU" sz="1600" b="1" dirty="0" smtClean="0">
                <a:solidFill>
                  <a:srgbClr val="7030A0"/>
                </a:solidFill>
              </a:rPr>
              <a:t>поддержка </a:t>
            </a:r>
            <a:r>
              <a:rPr lang="ru-RU" sz="1600" b="1" dirty="0">
                <a:solidFill>
                  <a:srgbClr val="7030A0"/>
                </a:solidFill>
              </a:rPr>
              <a:t>деятельности работников МФЦ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02752" y="5149574"/>
            <a:ext cx="393945" cy="432048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08000" tIns="36000" rIns="36000" bIns="36000" anchor="t" anchorCtr="0"/>
          <a:lstStyle/>
          <a:p>
            <a:pPr>
              <a:buClr>
                <a:srgbClr val="7030A0"/>
              </a:buClr>
            </a:pPr>
            <a:r>
              <a:rPr lang="ru-RU" sz="1600" b="1" dirty="0">
                <a:solidFill>
                  <a:srgbClr val="7030A0"/>
                </a:solidFill>
              </a:rPr>
              <a:t>4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96698" y="5733256"/>
            <a:ext cx="4040278" cy="792088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72000" tIns="0" rIns="36000" bIns="36000" anchor="t" anchorCtr="0"/>
          <a:lstStyle/>
          <a:p>
            <a:r>
              <a:rPr lang="ru-RU" sz="1600" b="1" dirty="0" smtClean="0">
                <a:solidFill>
                  <a:srgbClr val="7030A0"/>
                </a:solidFill>
              </a:rPr>
              <a:t>доступ </a:t>
            </a:r>
            <a:r>
              <a:rPr lang="ru-RU" sz="1600" b="1" dirty="0">
                <a:solidFill>
                  <a:srgbClr val="7030A0"/>
                </a:solidFill>
              </a:rPr>
              <a:t>заявителя к информации о ходе предоставления государственной или муниципальной услуги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72480" y="5733256"/>
            <a:ext cx="424218" cy="792088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08000" tIns="36000" rIns="36000" bIns="36000" anchor="t" anchorCtr="0"/>
          <a:lstStyle/>
          <a:p>
            <a:pPr>
              <a:buClr>
                <a:srgbClr val="7030A0"/>
              </a:buClr>
            </a:pPr>
            <a:r>
              <a:rPr lang="ru-RU" sz="1600" b="1" dirty="0" smtClean="0">
                <a:solidFill>
                  <a:srgbClr val="7030A0"/>
                </a:solidFill>
              </a:rPr>
              <a:t>5</a:t>
            </a:r>
            <a:endParaRPr lang="ru-RU" sz="1600" b="1" dirty="0">
              <a:solidFill>
                <a:srgbClr val="7030A0"/>
              </a:solidFill>
            </a:endParaRPr>
          </a:p>
        </p:txBody>
      </p:sp>
      <p:cxnSp>
        <p:nvCxnSpPr>
          <p:cNvPr id="31" name="Прямая соединительная линия 17"/>
          <p:cNvCxnSpPr>
            <a:cxnSpLocks noChangeShapeType="1"/>
          </p:cNvCxnSpPr>
          <p:nvPr/>
        </p:nvCxnSpPr>
        <p:spPr bwMode="auto">
          <a:xfrm flipV="1">
            <a:off x="5313040" y="3212976"/>
            <a:ext cx="0" cy="3351798"/>
          </a:xfrm>
          <a:prstGeom prst="line">
            <a:avLst/>
          </a:prstGeom>
          <a:noFill/>
          <a:ln w="19050" algn="ctr">
            <a:solidFill>
              <a:schemeClr val="bg1">
                <a:lumMod val="65000"/>
              </a:schemeClr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Пятиугольник 32"/>
          <p:cNvSpPr/>
          <p:nvPr/>
        </p:nvSpPr>
        <p:spPr>
          <a:xfrm rot="5400000">
            <a:off x="7379305" y="2010807"/>
            <a:ext cx="504054" cy="2764377"/>
          </a:xfrm>
          <a:prstGeom prst="homePlate">
            <a:avLst>
              <a:gd name="adj" fmla="val 43517"/>
            </a:avLst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lIns="72000" tIns="79200" rIns="106063" bIns="79548"/>
          <a:lstStyle/>
          <a:p>
            <a:pPr marL="0" lvl="2" algn="ctr"/>
            <a:r>
              <a:rPr lang="ru-RU" sz="2000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Цели </a:t>
            </a:r>
            <a:endParaRPr lang="ru-RU" sz="2000" b="1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5921192" y="5653630"/>
            <a:ext cx="3568312" cy="792088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4500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18900000" scaled="1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36000" rIns="36000" bIns="36000" anchor="t" anchorCtr="0"/>
          <a:lstStyle/>
          <a:p>
            <a:pPr algn="ctr">
              <a:buClr>
                <a:srgbClr val="7030A0"/>
              </a:buClr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Реализация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положений Указа Президента РФ от 07.05.2012 г. № 601</a:t>
            </a:r>
            <a:endParaRPr lang="ru-RU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921192" y="4645518"/>
            <a:ext cx="3568312" cy="864096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4500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18900000" scaled="1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44000" tIns="36000" rIns="36000" bIns="36000" anchor="t" anchorCtr="0"/>
          <a:lstStyle/>
          <a:p>
            <a:pPr algn="ctr">
              <a:buClr>
                <a:srgbClr val="7030A0"/>
              </a:buClr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Реализация положений Постановления Правительства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РФ</a:t>
            </a:r>
            <a:b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от 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22.12.2012 г. № 1376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5889104" y="3709414"/>
            <a:ext cx="3568312" cy="792088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45000">
                <a:schemeClr val="bg1">
                  <a:lumMod val="95000"/>
                </a:schemeClr>
              </a:gs>
              <a:gs pos="100000">
                <a:schemeClr val="bg1">
                  <a:lumMod val="65000"/>
                </a:schemeClr>
              </a:gs>
            </a:gsLst>
            <a:lin ang="18900000" scaled="1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36000" rIns="36000" bIns="36000" anchor="t" anchorCtr="0"/>
          <a:lstStyle/>
          <a:p>
            <a:pPr algn="ctr">
              <a:buClr>
                <a:srgbClr val="7030A0"/>
              </a:buClr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Реализация положений статьи 6 Федерального закона от 27.07.2010 г. № 210-ФЗ</a:t>
            </a:r>
            <a:endParaRPr lang="ru-RU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72479" y="1398409"/>
            <a:ext cx="8741041" cy="590431"/>
          </a:xfrm>
          <a:prstGeom prst="roundRect">
            <a:avLst>
              <a:gd name="adj" fmla="val 3151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2"/>
            <a:r>
              <a:rPr lang="ru-RU" sz="1600" b="1" dirty="0">
                <a:solidFill>
                  <a:schemeClr val="bg1">
                    <a:lumMod val="50000"/>
                  </a:schemeClr>
                </a:solidFill>
              </a:rPr>
              <a:t>1.1 Повышение качества предоставления государственных и муниципальных услуг по принципу «одного окна» в МФЦ посредством внедрения АИС</a:t>
            </a:r>
          </a:p>
        </p:txBody>
      </p:sp>
      <p:sp>
        <p:nvSpPr>
          <p:cNvPr id="37" name="Скругленный прямоугольник 36"/>
          <p:cNvSpPr>
            <a:spLocks noChangeAspect="1"/>
          </p:cNvSpPr>
          <p:nvPr/>
        </p:nvSpPr>
        <p:spPr>
          <a:xfrm>
            <a:off x="272480" y="2492896"/>
            <a:ext cx="6480720" cy="572255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100000">
                <a:srgbClr val="7030A0"/>
              </a:gs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 w="12700">
            <a:noFill/>
          </a:ln>
          <a:effectLst>
            <a:outerShdw blurRad="50800" dist="12700" dir="2700000" algn="tl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16000" tIns="144000" rIns="216000" bIns="216000" anchor="t"/>
          <a:lstStyle/>
          <a:p>
            <a:pPr marL="0" lvl="2"/>
            <a:r>
              <a:rPr lang="ru-RU" sz="1800" b="1" dirty="0">
                <a:solidFill>
                  <a:schemeClr val="bg1"/>
                </a:solidFill>
              </a:rPr>
              <a:t>АИС МФЦ должна </a:t>
            </a:r>
            <a:r>
              <a:rPr lang="ru-RU" sz="1800" b="1" dirty="0" smtClean="0">
                <a:solidFill>
                  <a:schemeClr val="bg1"/>
                </a:solidFill>
              </a:rPr>
              <a:t>обеспечивать следующие </a:t>
            </a:r>
            <a:r>
              <a:rPr lang="ru-RU" sz="1800" b="1" dirty="0">
                <a:solidFill>
                  <a:schemeClr val="bg1"/>
                </a:solidFill>
              </a:rPr>
              <a:t>возможности: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272480" y="2123564"/>
            <a:ext cx="3384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КРИТЕРИИ ОЦЕНКИ:</a:t>
            </a:r>
            <a:endParaRPr lang="ru-RU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4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3116796" y="1700808"/>
            <a:ext cx="4284476" cy="1296144"/>
            <a:chOff x="3080792" y="1628800"/>
            <a:chExt cx="4284476" cy="1296144"/>
          </a:xfrm>
        </p:grpSpPr>
        <p:sp>
          <p:nvSpPr>
            <p:cNvPr id="30" name="Rectangle 19"/>
            <p:cNvSpPr>
              <a:spLocks/>
            </p:cNvSpPr>
            <p:nvPr/>
          </p:nvSpPr>
          <p:spPr bwMode="auto">
            <a:xfrm>
              <a:off x="3223993" y="1716111"/>
              <a:ext cx="4105271" cy="873488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indent="180975"/>
              <a:r>
                <a:rPr lang="ru-RU" sz="14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КРИТЕРИЙ </a:t>
              </a:r>
              <a:r>
                <a:rPr lang="ru-RU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ОЦЕНКИ:</a:t>
              </a:r>
            </a:p>
            <a:p>
              <a:pPr marL="361950" indent="-180975">
                <a:buClr>
                  <a:srgbClr val="7030A0"/>
                </a:buClr>
                <a:buFont typeface="Wingdings" pitchFamily="2" charset="2"/>
                <a:buChar char="§"/>
              </a:pPr>
              <a:r>
                <a:rPr lang="ru-RU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уровень востребованности</a:t>
              </a:r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ru-RU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государственных и муниципальных  услуг</a:t>
              </a:r>
              <a:endParaRPr lang="ru-RU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pic>
          <p:nvPicPr>
            <p:cNvPr id="31" name="Picture 20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80792" y="1628800"/>
              <a:ext cx="4284476" cy="1296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2" name="Прямоугольник 31"/>
          <p:cNvSpPr/>
          <p:nvPr/>
        </p:nvSpPr>
        <p:spPr>
          <a:xfrm>
            <a:off x="-7776" y="944776"/>
            <a:ext cx="184920" cy="46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3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90"/>
          <a:stretch/>
        </p:blipFill>
        <p:spPr bwMode="auto">
          <a:xfrm>
            <a:off x="8320382" y="278157"/>
            <a:ext cx="1386278" cy="559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995"/>
          <a:stretch/>
        </p:blipFill>
        <p:spPr bwMode="auto">
          <a:xfrm>
            <a:off x="200472" y="90086"/>
            <a:ext cx="735640" cy="93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1018849" y="260648"/>
            <a:ext cx="45719" cy="582836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3" tIns="47891" rIns="95783" bIns="47891" spcCol="0"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416496" y="2567583"/>
            <a:ext cx="3644627" cy="429369"/>
          </a:xfrm>
          <a:prstGeom prst="roundRect">
            <a:avLst>
              <a:gd name="adj" fmla="val 18253"/>
            </a:avLst>
          </a:prstGeom>
          <a:noFill/>
          <a:ln>
            <a:noFill/>
          </a:ln>
        </p:spPr>
        <p:txBody>
          <a:bodyPr wrap="square" lIns="36000" rIns="36000" rtlCol="0">
            <a:spAutoFit/>
          </a:bodyPr>
          <a:lstStyle/>
          <a:p>
            <a:r>
              <a:rPr lang="ru-RU" b="1" cap="all" dirty="0" smtClean="0">
                <a:solidFill>
                  <a:schemeClr val="bg1">
                    <a:lumMod val="50000"/>
                  </a:schemeClr>
                </a:solidFill>
              </a:rPr>
              <a:t>Основная идея:</a:t>
            </a:r>
            <a:endParaRPr lang="ru-RU" b="1" cap="al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64568" y="260648"/>
            <a:ext cx="5904656" cy="527605"/>
          </a:xfrm>
          <a:prstGeom prst="rect">
            <a:avLst/>
          </a:prstGeom>
          <a:noFill/>
        </p:spPr>
        <p:txBody>
          <a:bodyPr wrap="square" lIns="95783" tIns="47891" rIns="95783" bIns="47891" rtlCol="0">
            <a:spAutoFit/>
          </a:bodyPr>
          <a:lstStyle/>
          <a:p>
            <a:r>
              <a:rPr lang="ru-RU" sz="2800" b="1" dirty="0">
                <a:solidFill>
                  <a:schemeClr val="bg1">
                    <a:lumMod val="50000"/>
                  </a:schemeClr>
                </a:solidFill>
              </a:rPr>
              <a:t>Поддержка региональных проектов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6969224" y="561427"/>
            <a:ext cx="122413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16496" y="908720"/>
            <a:ext cx="65527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</a:rPr>
              <a:t>Конкурсный отбор 2013 года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064568" y="4510250"/>
            <a:ext cx="4888160" cy="788279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77000">
                <a:schemeClr val="bg1">
                  <a:lumMod val="95000"/>
                </a:schemeClr>
              </a:gs>
              <a:gs pos="100000">
                <a:schemeClr val="bg1">
                  <a:lumMod val="50000"/>
                </a:schemeClr>
              </a:gs>
            </a:gsLst>
            <a:lin ang="18900000" scaled="1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tIns="36000" rIns="36000" bIns="36000" anchor="t" anchorCtr="0"/>
          <a:lstStyle/>
          <a:p>
            <a:pPr algn="ctr">
              <a:buClr>
                <a:srgbClr val="7030A0"/>
              </a:buClr>
            </a:pPr>
            <a:r>
              <a:rPr lang="ru-RU" sz="2000" b="1" dirty="0" smtClean="0">
                <a:solidFill>
                  <a:srgbClr val="7030A0"/>
                </a:solidFill>
              </a:rPr>
              <a:t>выбран перечень из 20 приоритетных государственных услуг </a:t>
            </a:r>
            <a:endParaRPr lang="ru-RU" sz="2000" b="1" dirty="0">
              <a:solidFill>
                <a:srgbClr val="7030A0"/>
              </a:solidFill>
            </a:endParaRPr>
          </a:p>
        </p:txBody>
      </p:sp>
      <p:sp>
        <p:nvSpPr>
          <p:cNvPr id="33" name="Пятиугольник 32"/>
          <p:cNvSpPr/>
          <p:nvPr/>
        </p:nvSpPr>
        <p:spPr>
          <a:xfrm rot="5400000">
            <a:off x="4749109" y="2764987"/>
            <a:ext cx="579872" cy="2764377"/>
          </a:xfrm>
          <a:prstGeom prst="homePlate">
            <a:avLst>
              <a:gd name="adj" fmla="val 43517"/>
            </a:avLst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lIns="36000" tIns="36000" rIns="36000" bIns="36000"/>
          <a:lstStyle/>
          <a:p>
            <a:pPr marL="0" lvl="2" algn="ctr"/>
            <a:r>
              <a:rPr lang="ru-RU" sz="2000" b="1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Для этого: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52033" y="1300103"/>
            <a:ext cx="8345383" cy="652582"/>
          </a:xfrm>
          <a:prstGeom prst="roundRect">
            <a:avLst>
              <a:gd name="adj" fmla="val 3151"/>
            </a:avLst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lvl="2"/>
            <a:r>
              <a:rPr lang="ru-RU" sz="1800" b="1" dirty="0" smtClean="0">
                <a:solidFill>
                  <a:schemeClr val="bg1">
                    <a:lumMod val="50000"/>
                  </a:schemeClr>
                </a:solidFill>
              </a:rPr>
              <a:t>1.2 </a:t>
            </a:r>
            <a:r>
              <a:rPr lang="ru-RU" sz="1800" b="1" dirty="0">
                <a:solidFill>
                  <a:schemeClr val="bg1">
                    <a:lumMod val="50000"/>
                  </a:schemeClr>
                </a:solidFill>
              </a:rPr>
              <a:t>Обеспечение возможности получения государственных и муниципальных услуг в электронном виде</a:t>
            </a:r>
          </a:p>
        </p:txBody>
      </p:sp>
      <p:sp>
        <p:nvSpPr>
          <p:cNvPr id="36" name="Скругленный прямоугольник 35"/>
          <p:cNvSpPr>
            <a:spLocks noChangeAspect="1"/>
          </p:cNvSpPr>
          <p:nvPr/>
        </p:nvSpPr>
        <p:spPr>
          <a:xfrm>
            <a:off x="344488" y="2990464"/>
            <a:ext cx="7236805" cy="864096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100000">
                <a:srgbClr val="7030A0"/>
              </a:gs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 w="12700">
            <a:noFill/>
          </a:ln>
          <a:effectLst>
            <a:outerShdw blurRad="50800" dist="12700" dir="2700000" algn="tl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16000" tIns="144000" rIns="216000" bIns="216000" anchor="t"/>
          <a:lstStyle/>
          <a:p>
            <a:pPr marL="0" lvl="2"/>
            <a:r>
              <a:rPr lang="ru-RU" sz="1800" b="1" dirty="0">
                <a:solidFill>
                  <a:schemeClr val="bg1"/>
                </a:solidFill>
              </a:rPr>
              <a:t>Увеличение количества обращений </a:t>
            </a:r>
            <a:r>
              <a:rPr lang="ru-RU" sz="1800" b="1" dirty="0" smtClean="0">
                <a:solidFill>
                  <a:schemeClr val="bg1"/>
                </a:solidFill>
              </a:rPr>
              <a:t>граждан за </a:t>
            </a:r>
            <a:r>
              <a:rPr lang="ru-RU" sz="1800" b="1" dirty="0">
                <a:solidFill>
                  <a:schemeClr val="bg1"/>
                </a:solidFill>
              </a:rPr>
              <a:t>предоставлением государственных и муниципальных услуг в электронном виде</a:t>
            </a:r>
          </a:p>
        </p:txBody>
      </p:sp>
      <p:sp>
        <p:nvSpPr>
          <p:cNvPr id="37" name="Пятиугольник 36"/>
          <p:cNvSpPr/>
          <p:nvPr/>
        </p:nvSpPr>
        <p:spPr>
          <a:xfrm rot="5400000">
            <a:off x="3098566" y="4164177"/>
            <a:ext cx="648073" cy="2916777"/>
          </a:xfrm>
          <a:prstGeom prst="homePlate">
            <a:avLst>
              <a:gd name="adj" fmla="val 43517"/>
            </a:avLst>
          </a:prstGeom>
          <a:solidFill>
            <a:schemeClr val="bg1">
              <a:lumMod val="85000"/>
            </a:schemeClr>
          </a:solidFill>
          <a:ln w="127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vert270" lIns="72000" tIns="36000" rIns="36000" bIns="36000"/>
          <a:lstStyle/>
          <a:p>
            <a:pPr marL="0" lvl="2" algn="ctr"/>
            <a:r>
              <a:rPr lang="ru-RU" sz="1600" b="1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Критерии выбора услуг:</a:t>
            </a:r>
            <a:endParaRPr lang="ru-RU" sz="1600" b="1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72480" y="6023029"/>
            <a:ext cx="6552728" cy="64633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ru-RU" sz="1800" b="1" dirty="0" smtClean="0">
                <a:solidFill>
                  <a:schemeClr val="bg1">
                    <a:lumMod val="50000"/>
                  </a:schemeClr>
                </a:solidFill>
              </a:rPr>
              <a:t>Количество обращений за государственной услугой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sz="1800" b="1" dirty="0" smtClean="0">
                <a:solidFill>
                  <a:schemeClr val="bg1">
                    <a:lumMod val="50000"/>
                  </a:schemeClr>
                </a:solidFill>
              </a:rPr>
              <a:t>Количество межведомственных документов</a:t>
            </a:r>
            <a:endParaRPr lang="ru-RU" sz="1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809766" y="4074393"/>
            <a:ext cx="483496" cy="504056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77000">
                <a:schemeClr val="bg1">
                  <a:lumMod val="95000"/>
                </a:schemeClr>
              </a:gs>
              <a:gs pos="100000">
                <a:schemeClr val="bg1">
                  <a:lumMod val="50000"/>
                </a:schemeClr>
              </a:gs>
            </a:gsLst>
            <a:lin ang="18900000" scaled="1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08000" tIns="36000" rIns="36000" bIns="36000" anchor="t" anchorCtr="0"/>
          <a:lstStyle/>
          <a:p>
            <a:pPr>
              <a:buClr>
                <a:srgbClr val="7030A0"/>
              </a:buClr>
            </a:pPr>
            <a:r>
              <a:rPr lang="ru-RU" sz="1600" b="1" dirty="0" smtClean="0">
                <a:solidFill>
                  <a:srgbClr val="7030A0"/>
                </a:solidFill>
              </a:rPr>
              <a:t>12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6809766" y="4650457"/>
            <a:ext cx="483496" cy="507865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77000">
                <a:schemeClr val="bg1">
                  <a:lumMod val="95000"/>
                </a:schemeClr>
              </a:gs>
              <a:gs pos="100000">
                <a:schemeClr val="bg1">
                  <a:lumMod val="50000"/>
                </a:schemeClr>
              </a:gs>
            </a:gsLst>
            <a:lin ang="18900000" scaled="1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08000" tIns="36000" rIns="36000" bIns="36000" anchor="t" anchorCtr="0"/>
          <a:lstStyle/>
          <a:p>
            <a:pPr>
              <a:buClr>
                <a:srgbClr val="7030A0"/>
              </a:buClr>
            </a:pPr>
            <a:r>
              <a:rPr lang="ru-RU" sz="1600" b="1" dirty="0" smtClean="0">
                <a:solidFill>
                  <a:srgbClr val="7030A0"/>
                </a:solidFill>
              </a:rPr>
              <a:t> 4</a:t>
            </a:r>
            <a:endParaRPr lang="ru-RU" sz="1600" b="1" dirty="0">
              <a:solidFill>
                <a:srgbClr val="7030A0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6809766" y="5230329"/>
            <a:ext cx="483496" cy="500247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77000">
                <a:schemeClr val="bg1">
                  <a:lumMod val="95000"/>
                </a:schemeClr>
              </a:gs>
              <a:gs pos="100000">
                <a:schemeClr val="bg1">
                  <a:lumMod val="50000"/>
                </a:schemeClr>
              </a:gs>
            </a:gsLst>
            <a:lin ang="18900000" scaled="1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08000" tIns="36000" rIns="36000" bIns="36000" anchor="t" anchorCtr="0"/>
          <a:lstStyle/>
          <a:p>
            <a:pPr>
              <a:buClr>
                <a:srgbClr val="7030A0"/>
              </a:buClr>
            </a:pPr>
            <a:r>
              <a:rPr lang="ru-RU" sz="1600" b="1" dirty="0" smtClean="0">
                <a:solidFill>
                  <a:srgbClr val="7030A0"/>
                </a:solidFill>
              </a:rPr>
              <a:t> 4</a:t>
            </a:r>
            <a:endParaRPr lang="ru-RU" sz="1600" b="1" dirty="0">
              <a:solidFill>
                <a:srgbClr val="7030A0"/>
              </a:solidFill>
            </a:endParaRPr>
          </a:p>
        </p:txBody>
      </p:sp>
      <p:cxnSp>
        <p:nvCxnSpPr>
          <p:cNvPr id="46" name="Прямая со стрелкой 45"/>
          <p:cNvCxnSpPr>
            <a:stCxn id="17" idx="3"/>
            <a:endCxn id="41" idx="1"/>
          </p:cNvCxnSpPr>
          <p:nvPr/>
        </p:nvCxnSpPr>
        <p:spPr>
          <a:xfrm flipV="1">
            <a:off x="5952728" y="4326421"/>
            <a:ext cx="857038" cy="577969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  <a:headEnd type="non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17" idx="3"/>
            <a:endCxn id="42" idx="1"/>
          </p:cNvCxnSpPr>
          <p:nvPr/>
        </p:nvCxnSpPr>
        <p:spPr>
          <a:xfrm>
            <a:off x="5952728" y="4904390"/>
            <a:ext cx="857038" cy="0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  <a:headEnd type="non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stCxn id="17" idx="3"/>
            <a:endCxn id="45" idx="1"/>
          </p:cNvCxnSpPr>
          <p:nvPr/>
        </p:nvCxnSpPr>
        <p:spPr>
          <a:xfrm>
            <a:off x="5952728" y="4904390"/>
            <a:ext cx="857038" cy="576063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prstDash val="dash"/>
            <a:headEnd type="non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Скругленный прямоугольник 48"/>
          <p:cNvSpPr/>
          <p:nvPr/>
        </p:nvSpPr>
        <p:spPr>
          <a:xfrm>
            <a:off x="7293262" y="4074393"/>
            <a:ext cx="2484274" cy="504056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34000">
                <a:schemeClr val="bg1">
                  <a:lumMod val="95000"/>
                </a:schemeClr>
              </a:gs>
              <a:gs pos="100000">
                <a:schemeClr val="bg1">
                  <a:lumMod val="50000"/>
                </a:schemeClr>
              </a:gs>
            </a:gsLst>
            <a:lin ang="18900000" scaled="1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44000" tIns="36000" rIns="36000" bIns="36000" anchor="t" anchorCtr="0"/>
          <a:lstStyle/>
          <a:p>
            <a:pPr>
              <a:buClr>
                <a:srgbClr val="7030A0"/>
              </a:buClr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 сфере социальной защиты населения</a:t>
            </a:r>
            <a:endParaRPr lang="ru-RU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7293262" y="4650457"/>
            <a:ext cx="2484274" cy="504056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34000">
                <a:schemeClr val="bg1">
                  <a:lumMod val="95000"/>
                </a:schemeClr>
              </a:gs>
              <a:gs pos="100000">
                <a:schemeClr val="bg1">
                  <a:lumMod val="50000"/>
                </a:schemeClr>
              </a:gs>
            </a:gsLst>
            <a:lin ang="18900000" scaled="1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44000" tIns="36000" rIns="36000" bIns="36000" anchor="t" anchorCtr="0"/>
          <a:lstStyle/>
          <a:p>
            <a:pPr>
              <a:buClr>
                <a:srgbClr val="7030A0"/>
              </a:buClr>
            </a:pP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 сфере </a:t>
            </a:r>
            <a:r>
              <a:rPr lang="ru-RU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недвижимости</a:t>
            </a:r>
            <a:endParaRPr lang="ru-RU" sz="1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7293262" y="5226521"/>
            <a:ext cx="2484274" cy="504056"/>
          </a:xfrm>
          <a:prstGeom prst="roundRect">
            <a:avLst>
              <a:gd name="adj" fmla="val 18253"/>
            </a:avLst>
          </a:prstGeom>
          <a:gradFill flip="none" rotWithShape="1">
            <a:gsLst>
              <a:gs pos="0">
                <a:schemeClr val="bg1"/>
              </a:gs>
              <a:gs pos="34000">
                <a:schemeClr val="bg1">
                  <a:lumMod val="95000"/>
                </a:schemeClr>
              </a:gs>
              <a:gs pos="100000">
                <a:schemeClr val="bg1">
                  <a:lumMod val="50000"/>
                </a:schemeClr>
              </a:gs>
            </a:gsLst>
            <a:lin ang="18900000" scaled="1"/>
            <a:tileRect/>
          </a:gradFill>
          <a:ln w="12700"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44000" tIns="36000" rIns="36000" bIns="36000" anchor="t" anchorCtr="0"/>
          <a:lstStyle/>
          <a:p>
            <a:pPr>
              <a:buClr>
                <a:srgbClr val="7030A0"/>
              </a:buClr>
            </a:pP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 сфере определения гражданско-правового статуса гражданина</a:t>
            </a:r>
            <a:endParaRPr lang="ru-RU" sz="12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12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-7776" y="836712"/>
            <a:ext cx="184920" cy="46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3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90"/>
          <a:stretch/>
        </p:blipFill>
        <p:spPr bwMode="auto">
          <a:xfrm>
            <a:off x="8320382" y="278157"/>
            <a:ext cx="1386278" cy="559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995"/>
          <a:stretch/>
        </p:blipFill>
        <p:spPr bwMode="auto">
          <a:xfrm>
            <a:off x="200472" y="90086"/>
            <a:ext cx="735640" cy="93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1018849" y="260648"/>
            <a:ext cx="45719" cy="582836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3" tIns="47891" rIns="95783" bIns="47891" spcCol="0"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44488" y="908720"/>
            <a:ext cx="655272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/>
            <a:r>
              <a:rPr lang="ru-RU" sz="1700" b="1" dirty="0">
                <a:solidFill>
                  <a:srgbClr val="7030A0"/>
                </a:solidFill>
              </a:rPr>
              <a:t>Перечень приоритетных услуг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550153"/>
              </p:ext>
            </p:extLst>
          </p:nvPr>
        </p:nvGraphicFramePr>
        <p:xfrm>
          <a:off x="416495" y="1348175"/>
          <a:ext cx="9145017" cy="52811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40"/>
                <a:gridCol w="3672408"/>
                <a:gridCol w="936104"/>
                <a:gridCol w="1008112"/>
                <a:gridCol w="3168353"/>
              </a:tblGrid>
              <a:tr h="3085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</a:rPr>
                        <a:t>№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</a:rPr>
                        <a:t>Наименование приоритетной услуги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</a:rPr>
                        <a:t>Примерное количество заявителей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>
                          <a:effectLst/>
                        </a:rPr>
                        <a:t>Количество межведомственных документов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u="none" strike="noStrike" dirty="0" smtClean="0">
                          <a:effectLst/>
                        </a:rPr>
                        <a:t>Документы</a:t>
                      </a:r>
                      <a:r>
                        <a:rPr lang="ru-RU" sz="1050" b="1" u="none" strike="noStrike" dirty="0">
                          <a:effectLst/>
                        </a:rPr>
                        <a:t>, являющиеся результатом предоставления услуги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71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1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Предоставление денежных выплат на оплату жилого помещения и коммунальных услуг отдельным категориям граждан (Ежемесячная денежная выплата на оплату жилого помещения и коммунальных услуг, компенсационных доплат отдельным категориям граждан)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5 000 000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19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решение уполномоченного органа о предоставлении денежной выплаты (об отказе в ее предоставлении)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2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Прием заявлений и организация предоставления гражданам субсидий на оплату жилых помещений и коммунальных услуг (Субсидии на оплату жилого помещения и коммунальных услуг)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5 000 000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20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>
                          <a:effectLst/>
                        </a:rPr>
                        <a:t>решение уполномоченного органа о предоставлении субсидии (об отказе в ее предоставлении)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85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3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>
                          <a:effectLst/>
                        </a:rPr>
                        <a:t>Предоставление ежемесячного пособия на ребёнка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14 000 000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>
                          <a:effectLst/>
                        </a:rPr>
                        <a:t>решение уполномоченного органа о предоставлении пособия (об отказе в его предоставлении)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85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4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>
                          <a:effectLst/>
                        </a:rPr>
                        <a:t>Назначение и выплата пособия по уходу за ребенком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90 000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12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>
                          <a:effectLst/>
                        </a:rPr>
                        <a:t>решение уполномоченного органа о предоставлении пособия (об отказе в его предоставлении)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85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5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>
                          <a:effectLst/>
                        </a:rPr>
                        <a:t>Назначение и выплата единовременного пособия при рождении ребенка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2 000 000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9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решение уполномоченного органа о предоставлении пособия (об отказе в его предоставлении)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85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6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>
                          <a:effectLst/>
                        </a:rPr>
                        <a:t>Ежемесячная денежная выплата беременным женщинам и кормящим матерям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1 500 000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9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решение уполномоченного органа о предоставлении денежной выплаты (об отказе в ее предоставлении)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>
                          <a:effectLst/>
                        </a:rPr>
                        <a:t>Предоставление социальных пособий  малоимущим ("пособие по бедности")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200 000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13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effectLst/>
                        </a:rPr>
                        <a:t>решение уполномоченного органа о предоставлении пособия (об отказе в его предоставлении)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229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8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>
                          <a:effectLst/>
                        </a:rPr>
                        <a:t>Прием органами опеки и попечительства документов от лиц, желающих установить опеку (попечительство) или патронаж над определенной категорией граждан (малолетние, несовершеннолетние, лица, признанные в установленном законом порядке недееспособными)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150 000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13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effectLst/>
                        </a:rPr>
                        <a:t>1)Акт органа опеки и попечительства о назначении опекуна (об отказе в назначении опекуна),</a:t>
                      </a:r>
                      <a:br>
                        <a:rPr lang="ru-RU" sz="1050" u="none" strike="noStrike" dirty="0">
                          <a:effectLst/>
                        </a:rPr>
                      </a:br>
                      <a:r>
                        <a:rPr lang="ru-RU" sz="1050" u="none" strike="noStrike" dirty="0">
                          <a:effectLst/>
                        </a:rPr>
                        <a:t>2)заключение органа опеки и попечительства  о возможности заявителя быть опекуном (о невозможности заявителя быть опекуном)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858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9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>
                          <a:effectLst/>
                        </a:rPr>
                        <a:t>Назначение и выплата пособия на оплату проезда на общественном транспорте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10 000 000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8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>
                          <a:effectLst/>
                        </a:rPr>
                        <a:t>решение уполномоченного органа о предоставлении пособия (об отказе в его предоставлении)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effectLst/>
                        </a:rPr>
                        <a:t>10</a:t>
                      </a:r>
                      <a:endParaRPr lang="ru-RU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50" u="none" strike="noStrike" dirty="0">
                          <a:effectLst/>
                        </a:rPr>
                        <a:t>Выдача разрешений на строительство объектов регионального значения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70 000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effectLst/>
                        </a:rPr>
                        <a:t>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u="none" strike="noStrike" dirty="0">
                          <a:effectLst/>
                        </a:rPr>
                        <a:t>разрешение на строительство (решение уполномоченного органа об отказе в выдаче такого разрешения</a:t>
                      </a:r>
                      <a:r>
                        <a:rPr lang="ru-RU" sz="1050" u="none" strike="noStrike" dirty="0" smtClean="0">
                          <a:effectLst/>
                        </a:rPr>
                        <a:t>)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143" marR="5143" marT="5143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1064568" y="260648"/>
            <a:ext cx="5904656" cy="527605"/>
          </a:xfrm>
          <a:prstGeom prst="rect">
            <a:avLst/>
          </a:prstGeom>
          <a:noFill/>
        </p:spPr>
        <p:txBody>
          <a:bodyPr wrap="square" lIns="95783" tIns="47891" rIns="95783" bIns="47891" rtlCol="0">
            <a:spAutoFit/>
          </a:bodyPr>
          <a:lstStyle/>
          <a:p>
            <a:r>
              <a:rPr lang="ru-RU" sz="2800" b="1" dirty="0">
                <a:solidFill>
                  <a:schemeClr val="bg1">
                    <a:lumMod val="50000"/>
                  </a:schemeClr>
                </a:solidFill>
              </a:rPr>
              <a:t>Поддержка региональных проектов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6969224" y="561427"/>
            <a:ext cx="122413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1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>
            <a:off x="-7776" y="836712"/>
            <a:ext cx="184920" cy="46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3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90"/>
          <a:stretch/>
        </p:blipFill>
        <p:spPr bwMode="auto">
          <a:xfrm>
            <a:off x="8320382" y="278157"/>
            <a:ext cx="1386278" cy="559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C:\Users\eletkina\Documents\templ2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995"/>
          <a:stretch/>
        </p:blipFill>
        <p:spPr bwMode="auto">
          <a:xfrm>
            <a:off x="200472" y="90086"/>
            <a:ext cx="735640" cy="935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1018849" y="260648"/>
            <a:ext cx="45719" cy="582836"/>
          </a:xfrm>
          <a:prstGeom prst="rect">
            <a:avLst/>
          </a:prstGeom>
          <a:solidFill>
            <a:srgbClr val="7030A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3" tIns="47891" rIns="95783" bIns="47891" spcCol="0"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881264"/>
              </p:ext>
            </p:extLst>
          </p:nvPr>
        </p:nvGraphicFramePr>
        <p:xfrm>
          <a:off x="347150" y="1364446"/>
          <a:ext cx="9286370" cy="53769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370"/>
                <a:gridCol w="3096344"/>
                <a:gridCol w="1008112"/>
                <a:gridCol w="936104"/>
                <a:gridCol w="3960440"/>
              </a:tblGrid>
              <a:tr h="4260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№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Наименование приоритетной услуги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Примерное количество заявителей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</a:rPr>
                        <a:t>Количество межведомственных документов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 </a:t>
                      </a:r>
                      <a:r>
                        <a:rPr lang="ru-RU" sz="1000" b="1" u="none" strike="noStrike" dirty="0" smtClean="0">
                          <a:effectLst/>
                        </a:rPr>
                        <a:t>Документы</a:t>
                      </a:r>
                      <a:r>
                        <a:rPr lang="ru-RU" sz="1000" b="1" u="none" strike="noStrike" dirty="0">
                          <a:effectLst/>
                        </a:rPr>
                        <a:t>, являющиеся результатом предоставления услуги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893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Предоставление юридическим и физическим лицам в постоянное (бессрочное) пользование, в безвозмездное пользование, аренду, собственность земельных участков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400 000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1)решение уполномоченного органа о предоставлении  земельного участка или об отказе в его предоставлении  (если земельный участок предоставляется в административном порядке</a:t>
                      </a:r>
                      <a:r>
                        <a:rPr lang="ru-RU" sz="1000" u="none" strike="noStrike" dirty="0" smtClean="0">
                          <a:effectLst/>
                        </a:rPr>
                        <a:t>);</a:t>
                      </a:r>
                      <a:r>
                        <a:rPr lang="ru-RU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</a:rPr>
                        <a:t>2)протокол </a:t>
                      </a:r>
                      <a:r>
                        <a:rPr lang="ru-RU" sz="1000" u="none" strike="noStrike" dirty="0">
                          <a:effectLst/>
                        </a:rPr>
                        <a:t>о результатах торгов (конкурса, аукциона) (если права на земельный участок  приобретаются на торгах); </a:t>
                      </a:r>
                      <a:r>
                        <a:rPr lang="ru-RU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</a:rPr>
                        <a:t>3)договор </a:t>
                      </a:r>
                      <a:r>
                        <a:rPr lang="ru-RU" sz="1000" u="none" strike="noStrike" dirty="0">
                          <a:effectLst/>
                        </a:rPr>
                        <a:t>купли-продажи земельного участка; </a:t>
                      </a:r>
                      <a:r>
                        <a:rPr lang="ru-RU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</a:rPr>
                        <a:t>4)договор </a:t>
                      </a:r>
                      <a:r>
                        <a:rPr lang="ru-RU" sz="1000" u="none" strike="noStrike" dirty="0">
                          <a:effectLst/>
                        </a:rPr>
                        <a:t>аренды земельного </a:t>
                      </a:r>
                      <a:r>
                        <a:rPr lang="ru-RU" sz="1000" u="none" strike="noStrike" dirty="0" smtClean="0">
                          <a:effectLst/>
                        </a:rPr>
                        <a:t>участка;</a:t>
                      </a:r>
                      <a:r>
                        <a:rPr lang="ru-RU" sz="10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</a:rPr>
                        <a:t>5)договор </a:t>
                      </a:r>
                      <a:r>
                        <a:rPr lang="ru-RU" sz="1000" u="none" strike="noStrike" dirty="0">
                          <a:effectLst/>
                        </a:rPr>
                        <a:t>безвозмездного срочного пользования земельным участком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0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Постановка граждан на учет в качестве нуждающихся в жилых помещениях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100 000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решение уполномоченного органа о постановке граждана на учет в качестве нуждающегося в жилом помещении (об отказе в постановке на учет)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2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Перевод жилого помещения в нежилое и нежилого в жилое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100 000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решение уполномоченного органа  о переводе помещения  (об отказе в переводе)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0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Прием заявлений и выдача документов о согласовании переустройства и (или) перепланировки жилого помещения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50 000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 решение уполномоченного органа о согласовании  переустройства и (или) перепланировки жилого помещения (об отказе в согласовании)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0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Предоставление компенсации платы фактических расходов на оплату коммунальных услуг многодетным семьям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2 000 000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решение уполномоченного органа о предоставлении компенсации (об отказе в ее предоставлении)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2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Государственная регистрация смерти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2 000 000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 свидетельство о смерти, решение уполномоченного органа об отказе в государственной регистрации смерти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2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Государственная регистрация заключения брака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1 050 000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свидетельство о заключении брака, решение уполномоченного органа об отказе в государственной регистрации заключения брака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60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Государственная регистрация установления отцовства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300 000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свидетельство об установлении отцовства, решение уполномоченного органа об отказе в государственной регистрации установления отцовства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077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Назначение и выплата компенсации части родительской платы за содержание ребенка в государственных и муниципальных образовательных учреждениях, реализующих основную общеобразовательную программу дошкольного образования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5 200 000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решение уполномоченного органа о назначении компенсации (об отказе в ее назначении)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2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Государственная регистрация расторжения брака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550 000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свидетельство о расторжении брака, решение уполномоченного органа об отказе в государственной регистрации расторжения брак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902" marR="3902" marT="3902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64568" y="260648"/>
            <a:ext cx="5904656" cy="527605"/>
          </a:xfrm>
          <a:prstGeom prst="rect">
            <a:avLst/>
          </a:prstGeom>
          <a:noFill/>
        </p:spPr>
        <p:txBody>
          <a:bodyPr wrap="square" lIns="95783" tIns="47891" rIns="95783" bIns="47891" rtlCol="0">
            <a:spAutoFit/>
          </a:bodyPr>
          <a:lstStyle/>
          <a:p>
            <a:r>
              <a:rPr lang="ru-RU" sz="2800" b="1" dirty="0">
                <a:solidFill>
                  <a:schemeClr val="bg1">
                    <a:lumMod val="50000"/>
                  </a:schemeClr>
                </a:solidFill>
              </a:rPr>
              <a:t>Поддержка региональных проектов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6969224" y="561427"/>
            <a:ext cx="1224138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44488" y="908720"/>
            <a:ext cx="6552728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/>
            <a:r>
              <a:rPr lang="ru-RU" sz="1700" b="1" dirty="0">
                <a:solidFill>
                  <a:srgbClr val="7030A0"/>
                </a:solidFill>
              </a:rPr>
              <a:t>Перечень приоритетных услуг</a:t>
            </a:r>
          </a:p>
        </p:txBody>
      </p:sp>
    </p:spTree>
    <p:extLst>
      <p:ext uri="{BB962C8B-B14F-4D97-AF65-F5344CB8AC3E}">
        <p14:creationId xmlns:p14="http://schemas.microsoft.com/office/powerpoint/2010/main" val="106760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4578</TotalTime>
  <Words>1876</Words>
  <Application>Microsoft Office PowerPoint</Application>
  <PresentationFormat>Лист A4 (210x297 мм)</PresentationFormat>
  <Paragraphs>291</Paragraphs>
  <Slides>12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minsvyaz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Администратор</cp:lastModifiedBy>
  <cp:revision>329</cp:revision>
  <cp:lastPrinted>2013-04-15T13:36:59Z</cp:lastPrinted>
  <dcterms:created xsi:type="dcterms:W3CDTF">2013-04-02T13:27:00Z</dcterms:created>
  <dcterms:modified xsi:type="dcterms:W3CDTF">2013-04-16T09:12:51Z</dcterms:modified>
</cp:coreProperties>
</file>