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4"/>
  </p:notesMasterIdLst>
  <p:handoutMasterIdLst>
    <p:handoutMasterId r:id="rId15"/>
  </p:handoutMasterIdLst>
  <p:sldIdLst>
    <p:sldId id="256" r:id="rId2"/>
    <p:sldId id="334" r:id="rId3"/>
    <p:sldId id="323" r:id="rId4"/>
    <p:sldId id="315" r:id="rId5"/>
    <p:sldId id="322" r:id="rId6"/>
    <p:sldId id="335" r:id="rId7"/>
    <p:sldId id="326" r:id="rId8"/>
    <p:sldId id="327" r:id="rId9"/>
    <p:sldId id="328" r:id="rId10"/>
    <p:sldId id="332" r:id="rId11"/>
    <p:sldId id="333" r:id="rId12"/>
    <p:sldId id="313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1pPr>
    <a:lvl2pPr marL="4572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2pPr>
    <a:lvl3pPr marL="9144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3pPr>
    <a:lvl4pPr marL="13716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4pPr>
    <a:lvl5pPr marL="1828800" algn="l" rtl="0" fontAlgn="base">
      <a:spcBef>
        <a:spcPts val="1200"/>
      </a:spcBef>
      <a:spcAft>
        <a:spcPct val="0"/>
      </a:spcAft>
      <a:buClr>
        <a:srgbClr val="444444"/>
      </a:buClr>
      <a:buFont typeface="Georgia" pitchFamily="18" charset="0"/>
      <a:buChar char="+"/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Georgia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444"/>
    <a:srgbClr val="009999"/>
    <a:srgbClr val="BFD9E1"/>
    <a:srgbClr val="F8F8F8"/>
    <a:srgbClr val="7FD3F3"/>
    <a:srgbClr val="FFFFFF"/>
    <a:srgbClr val="000000"/>
    <a:srgbClr val="5DB3CE"/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00" autoAdjust="0"/>
    <p:restoredTop sz="89803" autoAdjust="0"/>
  </p:normalViewPr>
  <p:slideViewPr>
    <p:cSldViewPr>
      <p:cViewPr varScale="1">
        <p:scale>
          <a:sx n="91" d="100"/>
          <a:sy n="91" d="100"/>
        </p:scale>
        <p:origin x="-1258" y="-86"/>
      </p:cViewPr>
      <p:guideLst>
        <p:guide orient="horz" pos="1570"/>
        <p:guide pos="385"/>
        <p:guide pos="93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EAEAC6A7-D736-4C53-8A0A-B506890ACE9A}" type="datetimeFigureOut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ClrTx/>
              <a:buFontTx/>
              <a:buNone/>
              <a:defRPr sz="1200"/>
            </a:lvl1pPr>
          </a:lstStyle>
          <a:p>
            <a:pPr>
              <a:defRPr/>
            </a:pPr>
            <a:fld id="{59C7E81F-4C9E-414D-A062-44C009F57A2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02676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4C6BCCA6-C99E-486F-B744-858C7E7F3BEA}" type="datetimeFigureOut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latin typeface="+mn-lt"/>
              </a:defRPr>
            </a:lvl1pPr>
          </a:lstStyle>
          <a:p>
            <a:pPr>
              <a:defRPr/>
            </a:pPr>
            <a:fld id="{E54A762D-3842-46C4-A62F-5927402FF1F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680104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4300-1682-4957-8ED2-ECE88AB01889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67B11F-46D4-411D-81B4-2274D2A9057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9996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FAF431-3A36-4478-B8D5-7AD64B8BD0C0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71B838-2B30-478C-8B33-BD42C22AA38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103561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8261AC-3FD4-4D55-978A-E22E43D2D2B1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0422D-7891-4054-80AE-05A53A8D569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00556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D4C1-884A-4FB3-B975-E3D8C77D3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487738" y="274638"/>
            <a:ext cx="5418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45" tIns="41473" rIns="82945" bIns="414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25434508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1D4C1-884A-4FB3-B975-E3D8C77D3FC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3487738" y="274638"/>
            <a:ext cx="54181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45" tIns="41473" rIns="82945" bIns="4147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  <p:extLst>
      <p:ext uri="{BB962C8B-B14F-4D97-AF65-F5344CB8AC3E}">
        <p14:creationId xmlns:p14="http://schemas.microsoft.com/office/powerpoint/2010/main" val="39445190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038F3-F17E-4831-BA82-F62B6A68F5B9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2C232-70AC-4C6D-9AB0-321E0FA5B5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1985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E2735B-D448-44B0-8C82-77CE5ABA2A14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A36C7-4249-4210-8F45-848DF4958DD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8578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788C-CBD4-4C8A-8D92-6A1927D30D21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15845-DF8B-4BEE-8DA7-A8CE035533E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4478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DE71E-9BFB-41C6-9813-3E04B8F54864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C865-A65B-4F90-A909-01495C46A4E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4026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7111C-5658-4400-8A87-53400820EA72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0CA70B-F887-411B-80D5-1D8F485CFA72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544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78739-7D73-4A69-9720-47DB383242A6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E557FB-930C-47AC-B8B7-402C4F681B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851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C1E148-3786-48B8-B9C3-061A6DDBF53C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6FC5A-8E2E-4E0B-BC52-3A6AF3AD6CD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59404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865D58-7908-4168-AC0F-14B9386BADD3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E01CD0-18BB-465C-863E-4E0574B0525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016737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075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F8F07E4-DBB7-4A42-94DA-D7CA5D5E640C}" type="datetime1">
              <a:rPr lang="ru-RU"/>
              <a:pPr>
                <a:defRPr/>
              </a:pPr>
              <a:t>06.02.2013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buClrTx/>
              <a:buFontTx/>
              <a:buNone/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F736E8B-2BC4-46FA-9B68-21B87ADEE4A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700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osuslugi.ru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50825" y="2708275"/>
            <a:ext cx="8642350" cy="1009650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500034" y="2285992"/>
            <a:ext cx="8358188" cy="1214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buNone/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текущем состоянии перевода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государственных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и муниципальных услуг в </a:t>
            </a: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электронный вид</a:t>
            </a:r>
            <a:endParaRPr lang="en-US" sz="28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57158" y="5013177"/>
            <a:ext cx="6663114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Матвеенко Андрей Владимирович</a:t>
            </a:r>
          </a:p>
          <a:p>
            <a:pPr algn="just">
              <a:spcBef>
                <a:spcPts val="0"/>
              </a:spcBef>
              <a:buNone/>
            </a:pP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Заместитель начальника отдела </a:t>
            </a:r>
            <a:endParaRPr lang="ru-RU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spcBef>
                <a:spcPts val="0"/>
              </a:spcBef>
              <a:buNone/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Департамента государственного регулирования в экономике Минэкономразвития России 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Прямоугольник 23"/>
          <p:cNvSpPr/>
          <p:nvPr/>
        </p:nvSpPr>
        <p:spPr>
          <a:xfrm>
            <a:off x="213712" y="3573016"/>
            <a:ext cx="8678768" cy="2592288"/>
          </a:xfrm>
          <a:prstGeom prst="rect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latin typeface="+mj-lt"/>
            </a:endParaRPr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Причины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низкой эффективности проекта по переводу государственных и муниципальных услуг в электронный вид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2781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10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3712" y="1208722"/>
            <a:ext cx="8678768" cy="2220278"/>
          </a:xfrm>
          <a:prstGeom prst="rect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>
              <a:latin typeface="+mj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19920" y="1891517"/>
            <a:ext cx="4036056" cy="1446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НПА не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содержат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четких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 критериев этапов перевода госуслуг в электронный вид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579117" y="1898978"/>
            <a:ext cx="4241355" cy="144622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Невозможность широкого использования электронных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версий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документов</a:t>
            </a:r>
            <a:endParaRPr lang="ru-RU" b="1" dirty="0">
              <a:solidFill>
                <a:schemeClr val="accent5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23528" y="4365104"/>
            <a:ext cx="4032448" cy="1650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Относительно высокая стоимость перевода услуг в электронный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вид* и неразвитость инфраструктуры для перевода услуг в электронный вид на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уровне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субъектов РФ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579117" y="4365104"/>
            <a:ext cx="4241355" cy="165027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+mj-lt"/>
                <a:cs typeface="Arial" pitchFamily="34" charset="0"/>
              </a:rPr>
              <a:t>Неготовность к обработке заявлений в электронном виде 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+mj-lt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4282" y="6207695"/>
            <a:ext cx="87154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* Стоимость 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типового решения по переводу 1 услуги в электронный вид, предлагаемого Оператором Единого портала, составляет около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140-300 </a:t>
            </a:r>
            <a:r>
              <a:rPr lang="ru-RU" sz="1200" i="1" dirty="0" err="1">
                <a:latin typeface="Arial" pitchFamily="34" charset="0"/>
                <a:cs typeface="Arial" pitchFamily="34" charset="0"/>
              </a:rPr>
              <a:t>т.р</a:t>
            </a:r>
            <a:r>
              <a:rPr lang="ru-RU" sz="1200" i="1" dirty="0">
                <a:latin typeface="Arial" pitchFamily="34" charset="0"/>
                <a:cs typeface="Arial" pitchFamily="34" charset="0"/>
              </a:rPr>
              <a:t>. без учета затрат на </a:t>
            </a:r>
            <a:r>
              <a:rPr lang="ru-RU" sz="1200" i="1" dirty="0" smtClean="0">
                <a:latin typeface="Arial" pitchFamily="34" charset="0"/>
                <a:cs typeface="Arial" pitchFamily="34" charset="0"/>
              </a:rPr>
              <a:t>инфраструктуру</a:t>
            </a:r>
            <a:endParaRPr lang="ru-RU" sz="1200" i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Прямоугольник 24"/>
          <p:cNvSpPr/>
          <p:nvPr/>
        </p:nvSpPr>
        <p:spPr bwMode="auto">
          <a:xfrm>
            <a:off x="323528" y="1268760"/>
            <a:ext cx="8500554" cy="468052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>
                <a:solidFill>
                  <a:schemeClr val="bg1"/>
                </a:solidFill>
                <a:cs typeface="Arial" pitchFamily="34" charset="0"/>
              </a:rPr>
              <a:t>Нормативно-правовые ограничения</a:t>
            </a:r>
          </a:p>
        </p:txBody>
      </p:sp>
      <p:sp>
        <p:nvSpPr>
          <p:cNvPr id="26" name="Прямоугольник 25"/>
          <p:cNvSpPr/>
          <p:nvPr/>
        </p:nvSpPr>
        <p:spPr bwMode="auto">
          <a:xfrm>
            <a:off x="323528" y="3645024"/>
            <a:ext cx="8500554" cy="612068"/>
          </a:xfrm>
          <a:prstGeom prst="rect">
            <a:avLst/>
          </a:prstGeom>
          <a:gradFill rotWithShape="1">
            <a:gsLst>
              <a:gs pos="0">
                <a:srgbClr val="4F81BD">
                  <a:shade val="51000"/>
                  <a:satMod val="130000"/>
                </a:srgbClr>
              </a:gs>
              <a:gs pos="80000">
                <a:srgbClr val="4F81BD">
                  <a:shade val="93000"/>
                  <a:satMod val="130000"/>
                </a:srgbClr>
              </a:gs>
              <a:gs pos="100000">
                <a:srgbClr val="4F81BD">
                  <a:shade val="94000"/>
                  <a:satMod val="135000"/>
                </a:srgbClr>
              </a:gs>
            </a:gsLst>
            <a:lin ang="16200000" scaled="0"/>
          </a:gradFill>
          <a:ln>
            <a:noFill/>
            <a:headEnd type="none" w="med" len="med"/>
            <a:tailEnd type="none" w="med" len="me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p:spPr>
        <p:txBody>
          <a:bodyPr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chemeClr val="bg1"/>
                </a:solidFill>
                <a:cs typeface="Arial" pitchFamily="34" charset="0"/>
              </a:rPr>
              <a:t>Технологические и </a:t>
            </a:r>
            <a:r>
              <a:rPr lang="ru-RU" sz="2000" b="1" dirty="0">
                <a:solidFill>
                  <a:schemeClr val="bg1"/>
                </a:solidFill>
                <a:cs typeface="Arial" pitchFamily="34" charset="0"/>
              </a:rPr>
              <a:t>финансовые </a:t>
            </a:r>
            <a:r>
              <a:rPr lang="ru-RU" sz="2000" b="1" dirty="0" smtClean="0">
                <a:solidFill>
                  <a:schemeClr val="bg1"/>
                </a:solidFill>
                <a:cs typeface="Arial" pitchFamily="34" charset="0"/>
              </a:rPr>
              <a:t>ограничения</a:t>
            </a:r>
            <a:endParaRPr lang="ru-RU" sz="2000" b="1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21594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Выводы и предложения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276280" y="1200527"/>
            <a:ext cx="8716006" cy="5252809"/>
          </a:xfrm>
          <a:prstGeom prst="rect">
            <a:avLst/>
          </a:prstGeom>
          <a:ln w="6350">
            <a:solidFill>
              <a:schemeClr val="accent1"/>
            </a:solidFill>
            <a:prstDash val="dash"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1200"/>
          </a:p>
        </p:txBody>
      </p:sp>
      <p:sp>
        <p:nvSpPr>
          <p:cNvPr id="17" name="Прямоугольник 16"/>
          <p:cNvSpPr/>
          <p:nvPr/>
        </p:nvSpPr>
        <p:spPr>
          <a:xfrm>
            <a:off x="683568" y="1412776"/>
            <a:ext cx="7992888" cy="151216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1. Разработать и утвердить развернутые и исчерпывающие требования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к предоставлению в электронной форме государственных и муниципальных услуг в соответствии с п. 2 ст. 10 Федерального закона от 27 июля 2010 года №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210-ФЗ</a:t>
            </a:r>
            <a:endParaRPr lang="ru-RU" sz="2000" b="1" dirty="0" smtClean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683568" y="2996952"/>
            <a:ext cx="7992888" cy="9001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2. В </a:t>
            </a: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ручном режиме организовать перевод в электронный 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вид наиболее массовых приоритетных услуг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683568" y="4005064"/>
            <a:ext cx="7992888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Обеспечить методическую и технологическую поддержку по вопросам перевода услуг в электронный вид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83568" y="5301208"/>
            <a:ext cx="7992888" cy="1152128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  <a:effectLst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4</a:t>
            </a: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. Продолжить практику проведения мониторинга качества перевода государственных и муниципальных услуг в электронный вид.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261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ctrTitle"/>
          </p:nvPr>
        </p:nvSpPr>
        <p:spPr>
          <a:xfrm>
            <a:off x="250825" y="2708275"/>
            <a:ext cx="8642350" cy="1009650"/>
          </a:xfrm>
        </p:spPr>
        <p:txBody>
          <a:bodyPr/>
          <a:lstStyle/>
          <a:p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 smtClean="0"/>
          </a:p>
        </p:txBody>
      </p:sp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1843947" y="2332844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sz="2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Спасибо за внимание!</a:t>
            </a:r>
            <a:endParaRPr lang="ru-RU" sz="2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604449" y="6501085"/>
            <a:ext cx="396708" cy="240283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12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7277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Font typeface="Georgia" pitchFamily="18" charset="0"/>
              <a:buNone/>
            </a:pPr>
            <a:r>
              <a:rPr lang="ru-RU" dirty="0" smtClean="0">
                <a:solidFill>
                  <a:srgbClr val="4BACC6">
                    <a:lumMod val="50000"/>
                  </a:srgbClr>
                </a:solidFill>
                <a:latin typeface="Arial Black" pitchFamily="34" charset="0"/>
              </a:rPr>
              <a:t>Правовые </a:t>
            </a:r>
            <a:r>
              <a:rPr lang="ru-RU" dirty="0">
                <a:solidFill>
                  <a:srgbClr val="4BACC6">
                    <a:lumMod val="50000"/>
                  </a:srgbClr>
                </a:solidFill>
                <a:latin typeface="Arial Black" pitchFamily="34" charset="0"/>
              </a:rPr>
              <a:t>основы перевода государственных услуг в электронный вид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5403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solidFill>
                  <a:prstClr val="black">
                    <a:tint val="75000"/>
                  </a:prstClr>
                </a:solidFill>
                <a:latin typeface="Times New Roman" pitchFamily="18" charset="0"/>
                <a:cs typeface="Times New Roman" pitchFamily="18" charset="0"/>
              </a:rPr>
              <a:pPr/>
              <a:t>2</a:t>
            </a:fld>
            <a:endParaRPr lang="ru-RU" dirty="0" smtClean="0">
              <a:solidFill>
                <a:prstClr val="black">
                  <a:tint val="75000"/>
                </a:prst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57175" y="1268760"/>
            <a:ext cx="8616950" cy="461962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Tx/>
              <a:buNone/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Федеральный закон «Об организации предоставления государственных и муниципальных услуг» от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27.07.10 №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210-ФЗ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7175" y="3670475"/>
            <a:ext cx="8618538" cy="646112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Tx/>
              <a:buNone/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Постановление Правительства РФ «О федеральных государственных информационных системах, обеспечивающих предоставление в электронной форме государственных и муниципальных услуг (осуществление функций)» от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24.10.11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г. № 861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58763" y="1700808"/>
            <a:ext cx="8616950" cy="461665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</a:rPr>
              <a:t>Закреплено право заявителя на получение государственных и муниципальных услуг  в электронном виде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</a:rPr>
              <a:t>Установлена обязательность для  ФОИВ, РОИВ и ОМСУ обеспечения реализации электронных услуг</a:t>
            </a: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8763" y="4319762"/>
            <a:ext cx="8616950" cy="646331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</a:rPr>
              <a:t>Утвержден </a:t>
            </a:r>
            <a:r>
              <a:rPr lang="ru-RU" sz="1200" kern="0" dirty="0">
                <a:solidFill>
                  <a:sysClr val="windowText" lastClr="000000"/>
                </a:solidFill>
              </a:rPr>
              <a:t>перечень сведений о государственной (муниципальной) услуге, подлежащих размещению в Федеральном реестре и на Едином портале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>
                <a:solidFill>
                  <a:sysClr val="windowText" lastClr="000000"/>
                </a:solidFill>
              </a:rPr>
              <a:t>Минэкономразвития России: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мониторинг </a:t>
            </a:r>
            <a:r>
              <a:rPr lang="ru-RU" sz="1200" kern="0" dirty="0">
                <a:solidFill>
                  <a:sysClr val="windowText" lastClr="000000"/>
                </a:solidFill>
              </a:rPr>
              <a:t>и анализа сведений об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 опубликованных услугах </a:t>
            </a:r>
            <a:r>
              <a:rPr lang="ru-RU" sz="1200" kern="0" dirty="0">
                <a:solidFill>
                  <a:sysClr val="windowText" lastClr="000000"/>
                </a:solidFill>
              </a:rPr>
              <a:t>(функциях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)</a:t>
            </a: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1938" y="4979095"/>
            <a:ext cx="8618537" cy="461963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Tx/>
              <a:buNone/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Распоряжение Правительства РФ «О внесении изменений в распоряжения Правительства Российской Федерации» от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28.12.2011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№ 2415-р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252413" y="5441058"/>
            <a:ext cx="8616950" cy="277813"/>
          </a:xfrm>
          <a:prstGeom prst="rect">
            <a:avLst/>
          </a:prstGeom>
          <a:noFill/>
          <a:ln>
            <a:solidFill>
              <a:srgbClr val="4F81BD"/>
            </a:solidFill>
            <a:prstDash val="sysDot"/>
          </a:ln>
        </p:spPr>
        <p:txBody>
          <a:bodyPr>
            <a:spAutoFit/>
          </a:bodyPr>
          <a:lstStyle/>
          <a:p>
            <a:pPr marL="266700" lvl="1" indent="-26670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>
                <a:solidFill>
                  <a:sysClr val="windowText" lastClr="000000"/>
                </a:solidFill>
              </a:rPr>
              <a:t>Минэкономразвития 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России</a:t>
            </a:r>
            <a:r>
              <a:rPr lang="ru-RU" sz="1200" kern="0" dirty="0">
                <a:solidFill>
                  <a:sysClr val="windowText" lastClr="000000"/>
                </a:solidFill>
              </a:rPr>
              <a:t>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осуществляет мониторинг качества перевода услуг в электронный вид</a:t>
            </a: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74638" y="2168654"/>
            <a:ext cx="8616950" cy="276999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Tx/>
              <a:buNone/>
              <a:defRPr/>
            </a:pPr>
            <a:r>
              <a:rPr lang="ru-RU" sz="1200" b="1" kern="0" dirty="0">
                <a:solidFill>
                  <a:sysClr val="windowText" lastClr="000000"/>
                </a:solidFill>
              </a:rPr>
              <a:t>Распоряжение Правительства РФ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от 17.10.09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№ 1555-р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275530" y="2435677"/>
            <a:ext cx="8616950" cy="461665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</a:rPr>
              <a:t>Определен перечень  из 74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приоритетных</a:t>
            </a:r>
            <a:r>
              <a:rPr lang="ru-RU" sz="1200" kern="0" dirty="0">
                <a:solidFill>
                  <a:sysClr val="windowText" lastClr="000000"/>
                </a:solidFill>
              </a:rPr>
              <a:t> федеральных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услуг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 smtClean="0">
                <a:solidFill>
                  <a:sysClr val="windowText" lastClr="000000"/>
                </a:solidFill>
              </a:rPr>
              <a:t>Определено </a:t>
            </a:r>
            <a:r>
              <a:rPr lang="ru-RU" sz="1200" kern="0" dirty="0">
                <a:solidFill>
                  <a:sysClr val="windowText" lastClr="000000"/>
                </a:solidFill>
              </a:rPr>
              <a:t>содержание этапов перевода услуг в электронный вид и сроки реализации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этапов</a:t>
            </a:r>
            <a:endParaRPr lang="ru-RU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86270" y="5718871"/>
            <a:ext cx="8616950" cy="461665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Tx/>
              <a:buNone/>
              <a:defRPr/>
            </a:pPr>
            <a:r>
              <a:rPr lang="ru-RU" sz="1200" b="1" kern="0" dirty="0" smtClean="0">
                <a:solidFill>
                  <a:sysClr val="windowText" lastClr="000000"/>
                </a:solidFill>
              </a:rPr>
              <a:t>Указ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Президента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РФ от 7.05.12 №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601 «Об основных направлениях совершенствования системы государственного управления»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286270" y="6191351"/>
            <a:ext cx="8616950" cy="461665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>
                <a:solidFill>
                  <a:sysClr val="windowText" lastClr="000000"/>
                </a:solidFill>
              </a:rPr>
              <a:t>Д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оля </a:t>
            </a:r>
            <a:r>
              <a:rPr lang="ru-RU" sz="1200" kern="0" dirty="0">
                <a:solidFill>
                  <a:sysClr val="windowText" lastClr="000000"/>
                </a:solidFill>
              </a:rPr>
              <a:t>граждан, использующих механизм получения государственных и муниципальных услуг в электронной форме, к 2018 году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 должна составить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не менее 70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процентов</a:t>
            </a:r>
            <a:endParaRPr lang="ru-RU" sz="12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51520" y="2910116"/>
            <a:ext cx="8616950" cy="276999"/>
          </a:xfrm>
          <a:prstGeom prst="rect">
            <a:avLst/>
          </a:prstGeom>
          <a:solidFill>
            <a:srgbClr val="4F81BD">
              <a:lumMod val="20000"/>
              <a:lumOff val="80000"/>
            </a:srgbClr>
          </a:solidFill>
          <a:ln>
            <a:noFill/>
          </a:ln>
        </p:spPr>
        <p:txBody>
          <a:bodyPr>
            <a:spAutoFit/>
          </a:bodyPr>
          <a:lstStyle/>
          <a:p>
            <a:pPr fontAlgn="auto">
              <a:spcBef>
                <a:spcPts val="60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Tx/>
              <a:buNone/>
              <a:defRPr/>
            </a:pPr>
            <a:r>
              <a:rPr lang="ru-RU" sz="1200" b="1" kern="0" dirty="0" smtClean="0">
                <a:solidFill>
                  <a:sysClr val="windowText" lastClr="000000"/>
                </a:solidFill>
              </a:rPr>
              <a:t>Распоряжение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Правительства </a:t>
            </a:r>
            <a:r>
              <a:rPr lang="ru-RU" sz="1200" b="1" kern="0" dirty="0" smtClean="0">
                <a:solidFill>
                  <a:sysClr val="windowText" lastClr="000000"/>
                </a:solidFill>
              </a:rPr>
              <a:t>РФ от 17.12.09 №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1993-р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251520" y="3187115"/>
            <a:ext cx="8616950" cy="461665"/>
          </a:xfrm>
          <a:prstGeom prst="rect">
            <a:avLst/>
          </a:prstGeom>
          <a:noFill/>
          <a:ln>
            <a:solidFill>
              <a:srgbClr val="4F81BD">
                <a:lumMod val="75000"/>
              </a:srgbClr>
            </a:solidFill>
            <a:prstDash val="sysDot"/>
          </a:ln>
        </p:spPr>
        <p:txBody>
          <a:bodyPr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>
                <a:solidFill>
                  <a:sysClr val="windowText" lastClr="000000"/>
                </a:solidFill>
              </a:rPr>
              <a:t>Определен перечень 58 </a:t>
            </a:r>
            <a:r>
              <a:rPr lang="ru-RU" sz="1200" b="1" kern="0" dirty="0">
                <a:solidFill>
                  <a:sysClr val="windowText" lastClr="000000"/>
                </a:solidFill>
              </a:rPr>
              <a:t>приоритетных</a:t>
            </a:r>
            <a:r>
              <a:rPr lang="ru-RU" sz="1200" kern="0" dirty="0">
                <a:solidFill>
                  <a:sysClr val="windowText" lastClr="000000"/>
                </a:solidFill>
              </a:rPr>
              <a:t> региональных и муниципальных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услуг</a:t>
            </a:r>
            <a:endParaRPr lang="ru-RU" sz="1200" kern="0" dirty="0">
              <a:solidFill>
                <a:sysClr val="windowText" lastClr="000000"/>
              </a:solidFill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Clr>
                <a:srgbClr val="4F81BD">
                  <a:lumMod val="75000"/>
                </a:srgbClr>
              </a:buClr>
              <a:buFont typeface="Wingdings" pitchFamily="2" charset="2"/>
              <a:buChar char="§"/>
              <a:defRPr/>
            </a:pPr>
            <a:r>
              <a:rPr lang="ru-RU" sz="1200" kern="0" dirty="0">
                <a:solidFill>
                  <a:sysClr val="windowText" lastClr="000000"/>
                </a:solidFill>
              </a:rPr>
              <a:t>Определено содержание этапов перевода услуг в электронный вид и сроки реализации </a:t>
            </a:r>
            <a:r>
              <a:rPr lang="ru-RU" sz="1200" kern="0" dirty="0" smtClean="0">
                <a:solidFill>
                  <a:sysClr val="windowText" lastClr="000000"/>
                </a:solidFill>
              </a:rPr>
              <a:t>этапов</a:t>
            </a:r>
            <a:endParaRPr lang="ru-RU" sz="12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8423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Объекты и цель мониторинга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5403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3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1520" y="1268760"/>
            <a:ext cx="864108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solidFill>
                  <a:schemeClr val="tx2"/>
                </a:solidFill>
              </a:rPr>
              <a:t>Объект</a:t>
            </a:r>
            <a:r>
              <a:rPr lang="ru-RU" sz="2000" dirty="0">
                <a:solidFill>
                  <a:schemeClr val="tx2"/>
                </a:solidFill>
              </a:rPr>
              <a:t>: </a:t>
            </a:r>
            <a:r>
              <a:rPr lang="ru-RU" sz="2000" dirty="0" smtClean="0">
                <a:solidFill>
                  <a:schemeClr val="tx2"/>
                </a:solidFill>
              </a:rPr>
              <a:t>услуги, опубликованные на Едином портале </a:t>
            </a:r>
            <a:r>
              <a:rPr lang="en-US" sz="2000" dirty="0" smtClean="0">
                <a:solidFill>
                  <a:schemeClr val="tx2"/>
                </a:solidFill>
              </a:rPr>
              <a:t>(</a:t>
            </a:r>
            <a:r>
              <a:rPr lang="en-US" sz="2000" dirty="0" smtClean="0">
                <a:solidFill>
                  <a:schemeClr val="tx2"/>
                </a:solidFill>
                <a:hlinkClick r:id="rId4"/>
              </a:rPr>
              <a:t>www.gosuslugi.ru</a:t>
            </a:r>
            <a:r>
              <a:rPr lang="en-US" sz="2000" dirty="0" smtClean="0">
                <a:solidFill>
                  <a:schemeClr val="tx2"/>
                </a:solidFill>
              </a:rPr>
              <a:t>)</a:t>
            </a:r>
            <a:endParaRPr lang="ru-RU" sz="2000" dirty="0" smtClean="0">
              <a:solidFill>
                <a:schemeClr val="tx2"/>
              </a:solidFill>
            </a:endParaRP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Всего исследовано:</a:t>
            </a:r>
          </a:p>
          <a:p>
            <a:pPr>
              <a:spcAft>
                <a:spcPts val="600"/>
              </a:spcAft>
              <a:buNone/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- 717 услуг 7</a:t>
            </a:r>
            <a:r>
              <a:rPr lang="en-US" sz="2000" dirty="0">
                <a:solidFill>
                  <a:schemeClr val="tx2"/>
                </a:solidFill>
              </a:rPr>
              <a:t>6</a:t>
            </a:r>
            <a:r>
              <a:rPr lang="ru-RU" sz="2000" dirty="0">
                <a:solidFill>
                  <a:schemeClr val="tx2"/>
                </a:solidFill>
              </a:rPr>
              <a:t> федеральных органов исполнительной власти</a:t>
            </a:r>
          </a:p>
          <a:p>
            <a:pPr>
              <a:spcAft>
                <a:spcPts val="600"/>
              </a:spcAft>
              <a:buNone/>
              <a:defRPr/>
            </a:pPr>
            <a:r>
              <a:rPr lang="ru-RU" sz="2000" dirty="0" smtClean="0">
                <a:solidFill>
                  <a:schemeClr val="tx2"/>
                </a:solidFill>
              </a:rPr>
              <a:t>- 3515 услуг </a:t>
            </a:r>
            <a:r>
              <a:rPr lang="ru-RU" sz="2000" dirty="0">
                <a:solidFill>
                  <a:schemeClr val="tx2"/>
                </a:solidFill>
              </a:rPr>
              <a:t>1460 </a:t>
            </a:r>
            <a:r>
              <a:rPr lang="ru-RU" sz="2000" dirty="0" smtClean="0">
                <a:solidFill>
                  <a:schemeClr val="tx2"/>
                </a:solidFill>
              </a:rPr>
              <a:t>органов </a:t>
            </a:r>
            <a:r>
              <a:rPr lang="ru-RU" sz="2000" dirty="0">
                <a:solidFill>
                  <a:schemeClr val="tx2"/>
                </a:solidFill>
              </a:rPr>
              <a:t>исполнительной власти и </a:t>
            </a:r>
            <a:r>
              <a:rPr lang="ru-RU" sz="2000" dirty="0" smtClean="0">
                <a:solidFill>
                  <a:schemeClr val="tx2"/>
                </a:solidFill>
              </a:rPr>
              <a:t>органов </a:t>
            </a:r>
            <a:r>
              <a:rPr lang="ru-RU" sz="2000" dirty="0">
                <a:solidFill>
                  <a:schemeClr val="tx2"/>
                </a:solidFill>
              </a:rPr>
              <a:t>местного самоуправления 82* субъектов Российской Федерации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Цель</a:t>
            </a:r>
            <a:r>
              <a:rPr lang="ru-RU" sz="2000" dirty="0">
                <a:solidFill>
                  <a:schemeClr val="tx2"/>
                </a:solidFill>
              </a:rPr>
              <a:t>: оценка качества перевода услуг в электронный вид</a:t>
            </a:r>
          </a:p>
          <a:p>
            <a:pPr marL="285750" indent="-28575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>
                <a:solidFill>
                  <a:schemeClr val="tx2"/>
                </a:solidFill>
              </a:rPr>
              <a:t>Период мониторинга</a:t>
            </a:r>
            <a:r>
              <a:rPr lang="ru-RU" sz="2000" dirty="0">
                <a:solidFill>
                  <a:schemeClr val="tx2"/>
                </a:solidFill>
              </a:rPr>
              <a:t>: </a:t>
            </a:r>
            <a:r>
              <a:rPr lang="ru-RU" sz="2000" dirty="0" smtClean="0">
                <a:solidFill>
                  <a:schemeClr val="tx2"/>
                </a:solidFill>
              </a:rPr>
              <a:t>конец 2012 года</a:t>
            </a:r>
            <a:endParaRPr lang="ru-RU" sz="2000" dirty="0">
              <a:solidFill>
                <a:schemeClr val="tx2"/>
              </a:solidFill>
            </a:endParaRPr>
          </a:p>
          <a:p>
            <a:pPr marL="342900" indent="-342900">
              <a:spcAft>
                <a:spcPts val="600"/>
              </a:spcAft>
              <a:buFont typeface="Wingdings" pitchFamily="2" charset="2"/>
              <a:buChar char="q"/>
              <a:defRPr/>
            </a:pPr>
            <a:r>
              <a:rPr lang="ru-RU" sz="2000" b="1" dirty="0" smtClean="0">
                <a:solidFill>
                  <a:schemeClr val="tx2"/>
                </a:solidFill>
              </a:rPr>
              <a:t>Всего опубликовано: </a:t>
            </a:r>
            <a:r>
              <a:rPr lang="ru-RU" sz="2000" dirty="0" smtClean="0">
                <a:solidFill>
                  <a:schemeClr val="tx2"/>
                </a:solidFill>
              </a:rPr>
              <a:t>свыше 60 000 услуг и функций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14282" y="6453336"/>
            <a:ext cx="87154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Georgia" pitchFamily="18" charset="0"/>
              <a:buNone/>
            </a:pPr>
            <a:r>
              <a:rPr lang="ru-RU" sz="1200" i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* На Едином портале отсутствовали услуги Республики Ингушетия</a:t>
            </a:r>
            <a:endParaRPr lang="ru-RU" sz="1200" i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3498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Результаты мониторинга качества федеральных услуг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2781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4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369113"/>
              </p:ext>
            </p:extLst>
          </p:nvPr>
        </p:nvGraphicFramePr>
        <p:xfrm>
          <a:off x="358775" y="1002680"/>
          <a:ext cx="8488362" cy="4854282"/>
        </p:xfrm>
        <a:graphic>
          <a:graphicData uri="http://schemas.openxmlformats.org/drawingml/2006/table">
            <a:tbl>
              <a:tblPr/>
              <a:tblGrid>
                <a:gridCol w="4861297"/>
                <a:gridCol w="1152128"/>
                <a:gridCol w="1368152"/>
                <a:gridCol w="1106785"/>
              </a:tblGrid>
              <a:tr h="272590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Май 2012 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 2012 г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исследованных услуг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 Едином портале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ysClr val="window" lastClr="FFFFFF"/>
                    </a:solidFill>
                  </a:tcPr>
                </a:tc>
              </a:tr>
              <a:tr h="497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Поисковая доступность,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соответствия требованиям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65%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60</a:t>
                      </a: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</a:tr>
              <a:tr h="497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соответствия требованиям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42%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99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45%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соответствия требованиям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61%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03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ол-во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услуг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с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кнопкой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«Получить услугу»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Bef>
                          <a:spcPts val="600"/>
                        </a:spcBef>
                      </a:pPr>
                      <a:r>
                        <a:rPr kumimoji="0"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141</a:t>
                      </a:r>
                      <a:endParaRPr kumimoji="0"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99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4032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услуг 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работающей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кнопкой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«Получить услугу»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Bef>
                          <a:spcPts val="600"/>
                        </a:spcBef>
                      </a:pPr>
                      <a:r>
                        <a:rPr kumimoji="0"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121</a:t>
                      </a:r>
                      <a:endParaRPr kumimoji="0"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99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</a:t>
                      </a:r>
                    </a:p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услуг, по которым удалось отправить заявление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79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99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546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III-IV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</a:t>
                      </a:r>
                    </a:p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услуг, по которым получены уведомления о шагах после подачи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99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72**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9754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</a:t>
                      </a:r>
                      <a:b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информационных услуг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009999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72***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9512" y="5879594"/>
            <a:ext cx="871296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 По 4 услугам заявления в электронном виде не направлялись, так как предусмотрена уголовная ответственной за дачу заведомо ложной информации</a:t>
            </a:r>
          </a:p>
          <a:p>
            <a:pPr>
              <a:buNone/>
            </a:pP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** 717 услуг в части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III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 этапа, 72 услуги в части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IV </a:t>
            </a:r>
            <a:r>
              <a:rPr lang="ru-RU" sz="1000" dirty="0">
                <a:latin typeface="Times New Roman" pitchFamily="18" charset="0"/>
                <a:cs typeface="Times New Roman" pitchFamily="18" charset="0"/>
              </a:rPr>
              <a:t>э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тапа.</a:t>
            </a:r>
          </a:p>
          <a:p>
            <a:pPr>
              <a:buNone/>
            </a:pP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**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72 из 74 приоритетных услуг согласно распоряжению №1555-р, сроки по переводу которых на 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III-V 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этапы истекли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8209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Планы по переводу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федеральных услуг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 электронный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вид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5403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5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73050" y="1700808"/>
            <a:ext cx="8616950" cy="387798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just"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Федеральные органы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исполнительной 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власти должны:</a:t>
            </a: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25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февраля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2012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утвердить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планы перевода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предоставления в электронном  виде   государственных услуг (функций), не включенных в </a:t>
            </a:r>
            <a:r>
              <a:rPr lang="ru-RU" sz="14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план,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утвержденный распоряжением  Правительства Российской Федерации от 17 октября 2009 г. N 1555-р,</a:t>
            </a: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1  марта  2012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завершить размещение форм заявлений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иных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документов, необходимых для получения государственной услуги (функции), и обеспечение доступа к ним для копирования и заполнения в электронном виде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(II этап);</a:t>
            </a: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1 июля 2012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обеспечить возможность представлять    документы в электронном   виде   с   использованием Единого портала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(III этап);</a:t>
            </a: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 1  января  2013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обеспечить возможность 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для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заявителей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осуществлять  в  электронном  виде   мониторинг   хода </a:t>
            </a:r>
            <a:r>
              <a:rPr lang="ru-RU" sz="1400" dirty="0" smtClean="0">
                <a:latin typeface="Arial" pitchFamily="34" charset="0"/>
                <a:cs typeface="Arial" pitchFamily="34" charset="0"/>
              </a:rPr>
              <a:t>предоставления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государственной услуги или исполнения государственной функции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(IV этап);</a:t>
            </a:r>
          </a:p>
          <a:p>
            <a:pPr marL="285750" indent="-285750" algn="just"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1 января 2014 г.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обеспечить возможность получения   результатов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предоставления государственных услуг и исполнения государственных функций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электронном виде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(V этап).</a:t>
            </a:r>
          </a:p>
        </p:txBody>
      </p:sp>
      <p:cxnSp>
        <p:nvCxnSpPr>
          <p:cNvPr id="14" name="Прямая со стрелкой 13"/>
          <p:cNvCxnSpPr/>
          <p:nvPr/>
        </p:nvCxnSpPr>
        <p:spPr>
          <a:xfrm>
            <a:off x="279400" y="6107906"/>
            <a:ext cx="8478838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Овал 14"/>
          <p:cNvSpPr/>
          <p:nvPr/>
        </p:nvSpPr>
        <p:spPr>
          <a:xfrm flipV="1">
            <a:off x="1295400" y="6003131"/>
            <a:ext cx="168275" cy="1666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6" name="TextBox 11"/>
          <p:cNvSpPr txBox="1">
            <a:spLocks noChangeArrowheads="1"/>
          </p:cNvSpPr>
          <p:nvPr/>
        </p:nvSpPr>
        <p:spPr bwMode="auto">
          <a:xfrm>
            <a:off x="873125" y="6176169"/>
            <a:ext cx="1065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2</a:t>
            </a:r>
            <a:r>
              <a:rPr lang="en-US" sz="1400" dirty="0"/>
              <a:t>8</a:t>
            </a:r>
            <a:r>
              <a:rPr lang="ru-RU" sz="1400" dirty="0"/>
              <a:t>.12.2011</a:t>
            </a:r>
          </a:p>
        </p:txBody>
      </p:sp>
      <p:sp>
        <p:nvSpPr>
          <p:cNvPr id="17" name="Овал 16"/>
          <p:cNvSpPr/>
          <p:nvPr/>
        </p:nvSpPr>
        <p:spPr>
          <a:xfrm flipV="1">
            <a:off x="3540125" y="6017419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18" name="TextBox 11"/>
          <p:cNvSpPr txBox="1">
            <a:spLocks noChangeArrowheads="1"/>
          </p:cNvSpPr>
          <p:nvPr/>
        </p:nvSpPr>
        <p:spPr bwMode="auto">
          <a:xfrm>
            <a:off x="3103563" y="6176169"/>
            <a:ext cx="1065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25.02.2011</a:t>
            </a:r>
          </a:p>
        </p:txBody>
      </p:sp>
      <p:sp>
        <p:nvSpPr>
          <p:cNvPr id="19" name="Овал 18"/>
          <p:cNvSpPr/>
          <p:nvPr/>
        </p:nvSpPr>
        <p:spPr>
          <a:xfrm flipV="1">
            <a:off x="4883150" y="6017419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0" name="TextBox 11"/>
          <p:cNvSpPr txBox="1">
            <a:spLocks noChangeArrowheads="1"/>
          </p:cNvSpPr>
          <p:nvPr/>
        </p:nvSpPr>
        <p:spPr bwMode="auto">
          <a:xfrm>
            <a:off x="4448175" y="6176169"/>
            <a:ext cx="1065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01.03.2011</a:t>
            </a:r>
          </a:p>
        </p:txBody>
      </p:sp>
      <p:sp>
        <p:nvSpPr>
          <p:cNvPr id="22" name="Овал 21"/>
          <p:cNvSpPr/>
          <p:nvPr/>
        </p:nvSpPr>
        <p:spPr>
          <a:xfrm flipV="1">
            <a:off x="6104558" y="6017419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23" name="TextBox 11"/>
          <p:cNvSpPr txBox="1">
            <a:spLocks noChangeArrowheads="1"/>
          </p:cNvSpPr>
          <p:nvPr/>
        </p:nvSpPr>
        <p:spPr bwMode="auto">
          <a:xfrm>
            <a:off x="5652120" y="6176169"/>
            <a:ext cx="1077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01.07.2012</a:t>
            </a:r>
          </a:p>
        </p:txBody>
      </p:sp>
      <p:sp>
        <p:nvSpPr>
          <p:cNvPr id="24" name="TextBox 11"/>
          <p:cNvSpPr txBox="1">
            <a:spLocks noChangeArrowheads="1"/>
          </p:cNvSpPr>
          <p:nvPr/>
        </p:nvSpPr>
        <p:spPr bwMode="auto">
          <a:xfrm>
            <a:off x="279400" y="5747469"/>
            <a:ext cx="21971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Распоряжение №2415-р</a:t>
            </a:r>
          </a:p>
        </p:txBody>
      </p: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2843213" y="5747469"/>
            <a:ext cx="15859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Планы перевода</a:t>
            </a:r>
          </a:p>
        </p:txBody>
      </p:sp>
      <p:sp>
        <p:nvSpPr>
          <p:cNvPr id="26" name="TextBox 11"/>
          <p:cNvSpPr txBox="1">
            <a:spLocks noChangeArrowheads="1"/>
          </p:cNvSpPr>
          <p:nvPr/>
        </p:nvSpPr>
        <p:spPr bwMode="auto">
          <a:xfrm>
            <a:off x="4630738" y="5747469"/>
            <a:ext cx="698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dirty="0"/>
              <a:t>II </a:t>
            </a:r>
            <a:r>
              <a:rPr lang="ru-RU" sz="1400" dirty="0"/>
              <a:t>этап</a:t>
            </a:r>
          </a:p>
        </p:txBody>
      </p:sp>
      <p:sp>
        <p:nvSpPr>
          <p:cNvPr id="27" name="TextBox 11"/>
          <p:cNvSpPr txBox="1">
            <a:spLocks noChangeArrowheads="1"/>
          </p:cNvSpPr>
          <p:nvPr/>
        </p:nvSpPr>
        <p:spPr bwMode="auto">
          <a:xfrm>
            <a:off x="5817220" y="5733256"/>
            <a:ext cx="7477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dirty="0"/>
              <a:t>III </a:t>
            </a:r>
            <a:r>
              <a:rPr lang="ru-RU" sz="1400" dirty="0"/>
              <a:t>этап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273050" y="1116608"/>
            <a:ext cx="861695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 algn="ctr"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b="1" dirty="0"/>
              <a:t>Распоряжение Правительства РФ «О внесении изменений в распоряжения Правительства Российской Федерации» от 28 декабря 2011 г. №2415-р </a:t>
            </a:r>
          </a:p>
        </p:txBody>
      </p:sp>
      <p:sp>
        <p:nvSpPr>
          <p:cNvPr id="31" name="TextBox 11"/>
          <p:cNvSpPr txBox="1">
            <a:spLocks noChangeArrowheads="1"/>
          </p:cNvSpPr>
          <p:nvPr/>
        </p:nvSpPr>
        <p:spPr bwMode="auto">
          <a:xfrm>
            <a:off x="7369864" y="5744319"/>
            <a:ext cx="768608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dirty="0" smtClean="0"/>
              <a:t>IV </a:t>
            </a:r>
            <a:r>
              <a:rPr lang="ru-RU" sz="1400" dirty="0"/>
              <a:t>этап</a:t>
            </a:r>
          </a:p>
        </p:txBody>
      </p:sp>
      <p:sp>
        <p:nvSpPr>
          <p:cNvPr id="32" name="Овал 31"/>
          <p:cNvSpPr/>
          <p:nvPr/>
        </p:nvSpPr>
        <p:spPr>
          <a:xfrm flipV="1">
            <a:off x="7668344" y="6029425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/>
          </a:p>
        </p:txBody>
      </p:sp>
      <p:sp>
        <p:nvSpPr>
          <p:cNvPr id="33" name="TextBox 11"/>
          <p:cNvSpPr txBox="1">
            <a:spLocks noChangeArrowheads="1"/>
          </p:cNvSpPr>
          <p:nvPr/>
        </p:nvSpPr>
        <p:spPr bwMode="auto">
          <a:xfrm>
            <a:off x="7237889" y="6176169"/>
            <a:ext cx="107914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 smtClean="0"/>
              <a:t>01.0</a:t>
            </a:r>
            <a:r>
              <a:rPr lang="en-US" sz="1400" dirty="0" smtClean="0"/>
              <a:t>1</a:t>
            </a:r>
            <a:r>
              <a:rPr lang="ru-RU" sz="1400" dirty="0" smtClean="0"/>
              <a:t>.201</a:t>
            </a:r>
            <a:r>
              <a:rPr lang="en-US" sz="1400" dirty="0" smtClean="0"/>
              <a:t>3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7938315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0858601"/>
              </p:ext>
            </p:extLst>
          </p:nvPr>
        </p:nvGraphicFramePr>
        <p:xfrm>
          <a:off x="107504" y="1196752"/>
          <a:ext cx="8856986" cy="56349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469"/>
                <a:gridCol w="2082806"/>
                <a:gridCol w="1224136"/>
                <a:gridCol w="936104"/>
                <a:gridCol w="1440160"/>
                <a:gridCol w="1440157"/>
                <a:gridCol w="1368154"/>
              </a:tblGrid>
              <a:tr h="3771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 власти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исследованных услуг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Услуг с кнопкой «Получить услугу»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Услуг с работающей кнопкой «Получить услугу»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Услуг, по которым удалось отправить заявление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Уведомление о шагах после подачи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МВД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41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39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38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Роскомнадзор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Росавтодор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ФМБА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ФСС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940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ФМС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25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ФНС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Роспотребнадзор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9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Росздравнадзор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208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Роснедра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522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Россвязь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Минкомсвязь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Ростехнадзор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910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Роспечать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73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Минюст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ПФ РФ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ФССП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61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МЧС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2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Минэнерго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4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ФАС России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4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4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717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164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148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113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46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6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ФОИВ-лидеры по результатам мониторинга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604449" y="6501085"/>
            <a:ext cx="396708" cy="240283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6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243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Результаты мониторинга качества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региональных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услуг</a:t>
            </a: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713819" y="6427811"/>
            <a:ext cx="287337" cy="287337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7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0" name="Таблица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7680393"/>
              </p:ext>
            </p:extLst>
          </p:nvPr>
        </p:nvGraphicFramePr>
        <p:xfrm>
          <a:off x="323528" y="1071948"/>
          <a:ext cx="8488362" cy="4907690"/>
        </p:xfrm>
        <a:graphic>
          <a:graphicData uri="http://schemas.openxmlformats.org/drawingml/2006/table">
            <a:tbl>
              <a:tblPr/>
              <a:tblGrid>
                <a:gridCol w="4968552"/>
                <a:gridCol w="1224136"/>
                <a:gridCol w="1260897"/>
                <a:gridCol w="1034777"/>
              </a:tblGrid>
              <a:tr h="272590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Май</a:t>
                      </a:r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Ноябрь 2012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План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72590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субъектов РФ на Едином портале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82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259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опубликованных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региональных услуг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 Едином портале услуг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Более 40 000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Более 60 000</a:t>
                      </a:r>
                      <a:endParaRPr lang="ru-RU" sz="1400" b="1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809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 исследованных услуг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на Едином портале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4 171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3 515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Поисковая доступность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,</a:t>
                      </a:r>
                      <a:b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соответствия требованиям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63%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20000"/>
                        <a:lumOff val="80000"/>
                      </a:srgbClr>
                    </a:solidFill>
                  </a:tcPr>
                </a:tc>
              </a:tr>
              <a:tr h="6840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соответствия требованиям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48%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6420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II </a:t>
                      </a:r>
                      <a: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средний % соответствия требованиям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64%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59%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100%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600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ол-во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услуг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с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кнопкой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«Получить услугу»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Bef>
                          <a:spcPts val="600"/>
                        </a:spcBef>
                      </a:pPr>
                      <a:r>
                        <a:rPr kumimoji="0"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422</a:t>
                      </a:r>
                      <a:endParaRPr kumimoji="0"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701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4300*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5579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этап,</a:t>
                      </a:r>
                      <a:b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услуг 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с работающей </a:t>
                      </a:r>
                      <a:r>
                        <a:rPr lang="ru-RU" sz="1400" u="none" strike="noStrike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кнопкой</a:t>
                      </a: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 «Получить услугу»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algn="ctr" rtl="0" eaLnBrk="1" fontAlgn="ctr" latinLnBrk="0" hangingPunct="1">
                        <a:spcBef>
                          <a:spcPts val="600"/>
                        </a:spcBef>
                      </a:pPr>
                      <a:r>
                        <a:rPr kumimoji="0" lang="ru-RU" sz="140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391</a:t>
                      </a:r>
                      <a:endParaRPr kumimoji="0" lang="ru-RU" sz="1400" u="none" strike="noStrike" kern="1200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645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4300*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2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</a:t>
                      </a:r>
                    </a:p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услуг, по которым удалось отправить заявление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359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4300*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497546">
                <a:tc>
                  <a:txBody>
                    <a:bodyPr/>
                    <a:lstStyle/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III-IV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</a:t>
                      </a:r>
                    </a:p>
                    <a:p>
                      <a:pPr algn="r" fontAlgn="b">
                        <a:spcBef>
                          <a:spcPts val="0"/>
                        </a:spcBef>
                      </a:pPr>
                      <a:r>
                        <a:rPr lang="ru-RU" sz="1400" u="none" strike="noStrike" baseline="0" dirty="0" smtClean="0">
                          <a:effectLst/>
                          <a:latin typeface="Arial" pitchFamily="34" charset="0"/>
                          <a:cs typeface="Arial" pitchFamily="34" charset="0"/>
                        </a:rPr>
                        <a:t>кол-во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 услуг, по которым получены уведомления о шагах после подачи</a:t>
                      </a:r>
                      <a:endParaRPr lang="ru-RU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1400**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r" fontAlgn="b">
                        <a:spcBef>
                          <a:spcPts val="600"/>
                        </a:spcBef>
                      </a:pPr>
                      <a:r>
                        <a:rPr lang="en-US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V </a:t>
                      </a: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этап, </a:t>
                      </a:r>
                      <a:b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ru-RU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информационных услуг 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>
                        <a:spcBef>
                          <a:spcPts val="600"/>
                        </a:spcBef>
                      </a:pP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6" marR="9526" marT="9531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i="0" u="none" strike="noStrike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-</a:t>
                      </a:r>
                    </a:p>
                  </a:txBody>
                  <a:tcPr marL="9526" marR="9526" marT="9531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07504" y="5949280"/>
            <a:ext cx="88569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 Приоритетные услуги согласно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распоряжению Правительства Российской Федерации от 17 декабря 2009 года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№1993-р</a:t>
            </a:r>
          </a:p>
          <a:p>
            <a:pPr>
              <a:spcBef>
                <a:spcPts val="0"/>
              </a:spcBef>
              <a:buNone/>
            </a:pP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** Первоочередные услуги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согласно распоряжению Правительства Российской Федерации от 17 декабря 2009 года 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1993-р в </a:t>
            </a:r>
            <a:r>
              <a:rPr lang="ru-RU" sz="1200" dirty="0">
                <a:latin typeface="Times New Roman" pitchFamily="18" charset="0"/>
                <a:cs typeface="Times New Roman" pitchFamily="18" charset="0"/>
              </a:rPr>
              <a:t>рамках переданных полномочий, предоставляемых органами исполнительной власти субъектов Российской Федерации и органами местного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225032293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4100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Планы по переводу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региональных услуг </a:t>
            </a:r>
            <a:r>
              <a:rPr lang="ru-RU" dirty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 электронный </a:t>
            </a: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вид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9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604449" y="6501085"/>
            <a:ext cx="396708" cy="240283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8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273050" y="1124744"/>
            <a:ext cx="8616950" cy="5842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>
            <a:spAutoFit/>
          </a:bodyPr>
          <a:lstStyle/>
          <a:p>
            <a:pPr>
              <a:spcBef>
                <a:spcPts val="600"/>
              </a:spcBef>
              <a:buClr>
                <a:schemeClr val="accent1">
                  <a:lumMod val="75000"/>
                </a:schemeClr>
              </a:buClr>
              <a:buNone/>
              <a:defRPr/>
            </a:pPr>
            <a:r>
              <a:rPr lang="ru-RU" sz="1600" dirty="0">
                <a:cs typeface="+mn-cs"/>
              </a:rPr>
              <a:t>Распоряжение Правительства РФ «О внесении изменений в распоряжения Правительства Российской Федерации» от 28 декабря 2011 г. №2415-р 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273050" y="1702544"/>
            <a:ext cx="8616950" cy="400109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  <a:prstDash val="sysDot"/>
          </a:ln>
        </p:spPr>
        <p:txBody>
          <a:bodyPr>
            <a:spAutoFit/>
          </a:bodyPr>
          <a:lstStyle/>
          <a:p>
            <a:pPr algn="just">
              <a:spcBef>
                <a:spcPts val="600"/>
              </a:spcBef>
              <a:buNone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Региональные органы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исполнительной власти и </a:t>
            </a:r>
            <a:r>
              <a:rPr lang="ru-RU" sz="1400" b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органы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местного </a:t>
            </a:r>
            <a:r>
              <a:rPr lang="ru-RU" sz="1400" b="1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самоуправления должны:</a:t>
            </a:r>
            <a:endParaRPr lang="ru-RU" sz="1400" b="1" dirty="0">
              <a:solidFill>
                <a:srgbClr val="000000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25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февраля 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2012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утвердить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планы перевода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предоставления в электронном  виде   государственных услуг (функций), не включенных в план перехода, утвержденный распоряжением  Правительства Российской Федерации от 17 октября 2009 г. N 1555-р,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1  марта  2012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завершить  размещение  информации  об   услуге (функции) на Едином портале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 этап)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;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1 июля 2012 г.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-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завершить   размещение   форм  заявлений  и  иных документов, необходимых для получения государственной услуги (функции), и обеспечение доступа к ним для копирования и заполнения в электронном виде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I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I этап);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1 января 2013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обеспечить возможность представлять    документы в электронном   виде   с   использованием Единого портала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(III этап);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 1  июля  2013 г.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-  обеспечить  возможность  для    заявителей осуществлять  в  электронном  виде   мониторинг   хода     предоставления государственной услуги или исполнения государственной функции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(IV этап);</a:t>
            </a:r>
          </a:p>
          <a:p>
            <a:pPr marL="285750" indent="-285750" algn="just">
              <a:spcBef>
                <a:spcPts val="600"/>
              </a:spcBef>
              <a:buFont typeface="Wingdings" pitchFamily="2" charset="2"/>
              <a:buChar char="q"/>
              <a:tabLst>
                <a:tab pos="581025" algn="l"/>
                <a:tab pos="1162050" algn="l"/>
                <a:tab pos="1744663" algn="l"/>
                <a:tab pos="2325688" algn="l"/>
                <a:tab pos="2908300" algn="l"/>
                <a:tab pos="3489325" algn="l"/>
                <a:tab pos="4070350" algn="l"/>
                <a:tab pos="4652963" algn="l"/>
                <a:tab pos="5233988" algn="l"/>
                <a:tab pos="5816600" algn="l"/>
                <a:tab pos="6397625" algn="l"/>
                <a:tab pos="6978650" algn="l"/>
                <a:tab pos="7561263" algn="l"/>
                <a:tab pos="8142288" algn="l"/>
                <a:tab pos="8724900" algn="l"/>
                <a:tab pos="9305925" algn="l"/>
              </a:tabLst>
              <a:defRPr/>
            </a:pPr>
            <a:r>
              <a:rPr lang="ru-RU" sz="1400" dirty="0">
                <a:latin typeface="Arial" pitchFamily="34" charset="0"/>
                <a:cs typeface="Arial" pitchFamily="34" charset="0"/>
              </a:rPr>
              <a:t>до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 1 января 2014</a:t>
            </a:r>
            <a:r>
              <a:rPr lang="en-US" sz="1400" b="1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b="1" dirty="0">
                <a:latin typeface="Arial" pitchFamily="34" charset="0"/>
                <a:cs typeface="Arial" pitchFamily="34" charset="0"/>
              </a:rPr>
              <a:t>г.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- обеспечить возможность получения   результатов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предоставления государственных услуг и исполнения государственных функций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в электронном виде </a:t>
            </a:r>
            <a:r>
              <a:rPr lang="ru-RU" sz="1400" b="1" dirty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(V этап).</a:t>
            </a:r>
          </a:p>
        </p:txBody>
      </p:sp>
      <p:cxnSp>
        <p:nvCxnSpPr>
          <p:cNvPr id="35" name="Прямая со стрелкой 34"/>
          <p:cNvCxnSpPr/>
          <p:nvPr/>
        </p:nvCxnSpPr>
        <p:spPr>
          <a:xfrm>
            <a:off x="279400" y="6278835"/>
            <a:ext cx="8478838" cy="0"/>
          </a:xfrm>
          <a:prstGeom prst="straightConnector1">
            <a:avLst/>
          </a:prstGeom>
          <a:ln w="254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Овал 35"/>
          <p:cNvSpPr/>
          <p:nvPr/>
        </p:nvSpPr>
        <p:spPr>
          <a:xfrm flipV="1">
            <a:off x="1295400" y="6174060"/>
            <a:ext cx="168275" cy="1666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7" name="TextBox 11"/>
          <p:cNvSpPr txBox="1">
            <a:spLocks noChangeArrowheads="1"/>
          </p:cNvSpPr>
          <p:nvPr/>
        </p:nvSpPr>
        <p:spPr bwMode="auto">
          <a:xfrm>
            <a:off x="873125" y="6347098"/>
            <a:ext cx="10652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28.12.2011</a:t>
            </a:r>
          </a:p>
        </p:txBody>
      </p:sp>
      <p:sp>
        <p:nvSpPr>
          <p:cNvPr id="38" name="Овал 37"/>
          <p:cNvSpPr/>
          <p:nvPr/>
        </p:nvSpPr>
        <p:spPr>
          <a:xfrm flipV="1">
            <a:off x="3540125" y="6188348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39" name="TextBox 11"/>
          <p:cNvSpPr txBox="1">
            <a:spLocks noChangeArrowheads="1"/>
          </p:cNvSpPr>
          <p:nvPr/>
        </p:nvSpPr>
        <p:spPr bwMode="auto">
          <a:xfrm>
            <a:off x="3103563" y="6347098"/>
            <a:ext cx="10652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25.02.2011</a:t>
            </a:r>
          </a:p>
        </p:txBody>
      </p:sp>
      <p:sp>
        <p:nvSpPr>
          <p:cNvPr id="40" name="Овал 39"/>
          <p:cNvSpPr/>
          <p:nvPr/>
        </p:nvSpPr>
        <p:spPr>
          <a:xfrm flipV="1">
            <a:off x="4883150" y="6188348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1" name="TextBox 11"/>
          <p:cNvSpPr txBox="1">
            <a:spLocks noChangeArrowheads="1"/>
          </p:cNvSpPr>
          <p:nvPr/>
        </p:nvSpPr>
        <p:spPr bwMode="auto">
          <a:xfrm>
            <a:off x="4441825" y="6347098"/>
            <a:ext cx="1077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01.03.201</a:t>
            </a:r>
            <a:r>
              <a:rPr lang="en-US" sz="1400" dirty="0"/>
              <a:t>2</a:t>
            </a:r>
            <a:endParaRPr lang="ru-RU" sz="1400" dirty="0"/>
          </a:p>
        </p:txBody>
      </p:sp>
      <p:sp>
        <p:nvSpPr>
          <p:cNvPr id="42" name="Овал 41"/>
          <p:cNvSpPr/>
          <p:nvPr/>
        </p:nvSpPr>
        <p:spPr>
          <a:xfrm flipV="1">
            <a:off x="7589838" y="6188348"/>
            <a:ext cx="168275" cy="166687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3" name="TextBox 11"/>
          <p:cNvSpPr txBox="1">
            <a:spLocks noChangeArrowheads="1"/>
          </p:cNvSpPr>
          <p:nvPr/>
        </p:nvSpPr>
        <p:spPr bwMode="auto">
          <a:xfrm>
            <a:off x="7137400" y="6347098"/>
            <a:ext cx="1077913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01.0</a:t>
            </a:r>
            <a:r>
              <a:rPr lang="en-US" sz="1400" dirty="0"/>
              <a:t>1</a:t>
            </a:r>
            <a:r>
              <a:rPr lang="ru-RU" sz="1400" dirty="0"/>
              <a:t>.201</a:t>
            </a:r>
            <a:r>
              <a:rPr lang="en-US" sz="1400" dirty="0"/>
              <a:t>3</a:t>
            </a:r>
            <a:endParaRPr lang="ru-RU" sz="1400" dirty="0"/>
          </a:p>
        </p:txBody>
      </p:sp>
      <p:sp>
        <p:nvSpPr>
          <p:cNvPr id="44" name="TextBox 11"/>
          <p:cNvSpPr txBox="1">
            <a:spLocks noChangeArrowheads="1"/>
          </p:cNvSpPr>
          <p:nvPr/>
        </p:nvSpPr>
        <p:spPr bwMode="auto">
          <a:xfrm>
            <a:off x="233598" y="5877198"/>
            <a:ext cx="22887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b="1" dirty="0"/>
              <a:t>Распоряжение №2415-р</a:t>
            </a:r>
          </a:p>
        </p:txBody>
      </p:sp>
      <p:sp>
        <p:nvSpPr>
          <p:cNvPr id="45" name="TextBox 11"/>
          <p:cNvSpPr txBox="1">
            <a:spLocks noChangeArrowheads="1"/>
          </p:cNvSpPr>
          <p:nvPr/>
        </p:nvSpPr>
        <p:spPr bwMode="auto">
          <a:xfrm>
            <a:off x="2793599" y="5877198"/>
            <a:ext cx="168514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b="1" dirty="0"/>
              <a:t>Планы перевода</a:t>
            </a:r>
          </a:p>
        </p:txBody>
      </p:sp>
      <p:sp>
        <p:nvSpPr>
          <p:cNvPr id="46" name="TextBox 11"/>
          <p:cNvSpPr txBox="1">
            <a:spLocks noChangeArrowheads="1"/>
          </p:cNvSpPr>
          <p:nvPr/>
        </p:nvSpPr>
        <p:spPr bwMode="auto">
          <a:xfrm>
            <a:off x="4641178" y="5877198"/>
            <a:ext cx="67762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b="1" dirty="0"/>
              <a:t>I </a:t>
            </a:r>
            <a:r>
              <a:rPr lang="ru-RU" sz="1400" b="1" dirty="0"/>
              <a:t>этап</a:t>
            </a:r>
          </a:p>
        </p:txBody>
      </p:sp>
      <p:sp>
        <p:nvSpPr>
          <p:cNvPr id="47" name="TextBox 11"/>
          <p:cNvSpPr txBox="1">
            <a:spLocks noChangeArrowheads="1"/>
          </p:cNvSpPr>
          <p:nvPr/>
        </p:nvSpPr>
        <p:spPr bwMode="auto">
          <a:xfrm>
            <a:off x="7287852" y="5904185"/>
            <a:ext cx="77700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b="1" dirty="0"/>
              <a:t>III </a:t>
            </a:r>
            <a:r>
              <a:rPr lang="ru-RU" sz="1400" b="1" dirty="0"/>
              <a:t>этап</a:t>
            </a:r>
          </a:p>
        </p:txBody>
      </p:sp>
      <p:sp>
        <p:nvSpPr>
          <p:cNvPr id="48" name="Овал 47"/>
          <p:cNvSpPr/>
          <p:nvPr/>
        </p:nvSpPr>
        <p:spPr>
          <a:xfrm flipV="1">
            <a:off x="6205538" y="6202635"/>
            <a:ext cx="168275" cy="166688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9" name="TextBox 11"/>
          <p:cNvSpPr txBox="1">
            <a:spLocks noChangeArrowheads="1"/>
          </p:cNvSpPr>
          <p:nvPr/>
        </p:nvSpPr>
        <p:spPr bwMode="auto">
          <a:xfrm>
            <a:off x="5762625" y="6361385"/>
            <a:ext cx="107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ru-RU" sz="1400" dirty="0"/>
              <a:t>01.0</a:t>
            </a:r>
            <a:r>
              <a:rPr lang="en-US" sz="1400" dirty="0"/>
              <a:t>7</a:t>
            </a:r>
            <a:r>
              <a:rPr lang="ru-RU" sz="1400" dirty="0"/>
              <a:t>.201</a:t>
            </a:r>
            <a:r>
              <a:rPr lang="en-US" sz="1400" dirty="0"/>
              <a:t>2</a:t>
            </a:r>
            <a:endParaRPr lang="ru-RU" sz="1400" dirty="0"/>
          </a:p>
        </p:txBody>
      </p:sp>
      <p:sp>
        <p:nvSpPr>
          <p:cNvPr id="50" name="TextBox 11"/>
          <p:cNvSpPr txBox="1">
            <a:spLocks noChangeArrowheads="1"/>
          </p:cNvSpPr>
          <p:nvPr/>
        </p:nvSpPr>
        <p:spPr bwMode="auto">
          <a:xfrm>
            <a:off x="5938718" y="5891485"/>
            <a:ext cx="7273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buNone/>
            </a:pPr>
            <a:r>
              <a:rPr lang="en-US" sz="1400" b="1" dirty="0"/>
              <a:t>II </a:t>
            </a:r>
            <a:r>
              <a:rPr lang="ru-RU" sz="1400" b="1" dirty="0"/>
              <a:t>этап</a:t>
            </a:r>
          </a:p>
        </p:txBody>
      </p:sp>
    </p:spTree>
    <p:extLst>
      <p:ext uri="{BB962C8B-B14F-4D97-AF65-F5344CB8AC3E}">
        <p14:creationId xmlns:p14="http://schemas.microsoft.com/office/powerpoint/2010/main" val="357192594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1154113" y="414338"/>
            <a:ext cx="21272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ru-RU" sz="1000" dirty="0">
                <a:solidFill>
                  <a:srgbClr val="777777"/>
                </a:solidFill>
                <a:latin typeface="Tahoma" pitchFamily="34" charset="0"/>
                <a:cs typeface="Tahoma" pitchFamily="34" charset="0"/>
              </a:rPr>
              <a:t>МИНЭКОНОМРАЗВИТИЯ РОССИИ</a:t>
            </a:r>
          </a:p>
        </p:txBody>
      </p:sp>
      <p:pic>
        <p:nvPicPr>
          <p:cNvPr id="6" name="Picture 4" descr="G:\Савельев Фото\фото\brand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14313"/>
            <a:ext cx="785812" cy="78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 bwMode="auto">
          <a:xfrm>
            <a:off x="3608237" y="214290"/>
            <a:ext cx="5464357" cy="6641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Georgia" pitchFamily="18" charset="0"/>
              </a:defRPr>
            </a:lvl5pPr>
            <a:lvl6pPr marL="25146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6pPr>
            <a:lvl7pPr marL="29718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7pPr>
            <a:lvl8pPr marL="34290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8pPr>
            <a:lvl9pPr marL="3886200" indent="-228600" eaLnBrk="0" fontAlgn="base" hangingPunct="0">
              <a:spcBef>
                <a:spcPts val="1200"/>
              </a:spcBef>
              <a:spcAft>
                <a:spcPct val="0"/>
              </a:spcAft>
              <a:buClr>
                <a:srgbClr val="444444"/>
              </a:buClr>
              <a:buFont typeface="Georgia" pitchFamily="18" charset="0"/>
              <a:buChar char="+"/>
              <a:defRPr sz="1600">
                <a:solidFill>
                  <a:schemeClr val="tx1"/>
                </a:solidFill>
                <a:latin typeface="Georgia" pitchFamily="18" charset="0"/>
              </a:defRPr>
            </a:lvl9pPr>
          </a:lstStyle>
          <a:p>
            <a:pPr algn="ctr" eaLnBrk="1" hangingPunct="1">
              <a:buNone/>
            </a:pPr>
            <a:r>
              <a:rPr lang="ru-RU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Субъекты-лидеры по результатам мониторинга</a:t>
            </a:r>
            <a:endParaRPr lang="ru-RU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8604449" y="6501085"/>
            <a:ext cx="396708" cy="240283"/>
          </a:xfrm>
        </p:spPr>
        <p:txBody>
          <a:bodyPr/>
          <a:lstStyle/>
          <a:p>
            <a:fld id="{E6573F9F-A4A9-4B76-922A-B3DB87491A87}" type="slidenum">
              <a:rPr lang="ru-RU" smtClean="0">
                <a:latin typeface="Times New Roman" pitchFamily="18" charset="0"/>
                <a:cs typeface="Times New Roman" pitchFamily="18" charset="0"/>
              </a:rPr>
              <a:pPr/>
              <a:t>9</a:t>
            </a:fld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741508"/>
              </p:ext>
            </p:extLst>
          </p:nvPr>
        </p:nvGraphicFramePr>
        <p:xfrm>
          <a:off x="107504" y="1006554"/>
          <a:ext cx="8856986" cy="57721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5469"/>
                <a:gridCol w="2370835"/>
                <a:gridCol w="936107"/>
                <a:gridCol w="936104"/>
                <a:gridCol w="1440160"/>
                <a:gridCol w="1440157"/>
                <a:gridCol w="1368154"/>
              </a:tblGrid>
              <a:tr h="377164"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№ п/п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Орган власти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Число </a:t>
                      </a:r>
                    </a:p>
                    <a:p>
                      <a:pPr algn="ctr" fontAlgn="b"/>
                      <a:r>
                        <a:rPr lang="ru-RU" sz="1200" b="1" i="0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исследованных услуг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Услуг с кнопкой «Получить услугу»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Услуг с работающей кнопкой «Получить услугу»</a:t>
                      </a: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Услуг, по которым удалось отправить заявление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Уведомление о шагах после подачи</a:t>
                      </a:r>
                      <a:endParaRPr lang="ru-RU" sz="1200" b="1" i="0" u="none" strike="noStrike" dirty="0"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Кировская область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Владимирская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75000"/>
                        </a:lnSpc>
                      </a:pPr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Северная Осетия-Алания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0776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Саратовская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Алтайский край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940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Самарская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25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Курганская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16164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8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Липецкая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8946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Кемеровская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2085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Ненецкий АО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5224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Челябинская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Тульская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13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Белгородская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39103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Брянская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5773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Калининградская область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27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Новосибирская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17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 Башкортостан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1611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 </a:t>
                      </a:r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Саха (Якутия)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16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14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60240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19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Республика Тыва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874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Смоленская область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18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</a:tr>
              <a:tr h="44202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…</a:t>
                      </a:r>
                      <a:endParaRPr lang="ru-RU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47">
                <a:tc>
                  <a:txBody>
                    <a:bodyPr/>
                    <a:lstStyle/>
                    <a:p>
                      <a:pPr algn="ctr" fontAlgn="b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endParaRPr lang="ru-RU" sz="1400" b="0" i="0" u="none" strike="noStrike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ИТОГО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3515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701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645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560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93</a:t>
                      </a:r>
                    </a:p>
                  </a:txBody>
                  <a:tcPr marL="9525" marR="9525" marT="9525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4421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_0710_v4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Рекомендуемая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_0710_v4</Template>
  <TotalTime>2295</TotalTime>
  <Words>1730</Words>
  <Application>Microsoft Office PowerPoint</Application>
  <PresentationFormat>Экран (4:3)</PresentationFormat>
  <Paragraphs>526</Paragraphs>
  <Slides>12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Презентация _0710_v4</vt:lpstr>
      <vt:lpstr>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  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yakovleva</dc:creator>
  <cp:lastModifiedBy>Андрей</cp:lastModifiedBy>
  <cp:revision>156</cp:revision>
  <cp:lastPrinted>2013-02-05T17:07:20Z</cp:lastPrinted>
  <dcterms:created xsi:type="dcterms:W3CDTF">2012-10-08T05:42:58Z</dcterms:created>
  <dcterms:modified xsi:type="dcterms:W3CDTF">2013-02-06T03:05:59Z</dcterms:modified>
</cp:coreProperties>
</file>